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embeddings/Microsoft_Equation1.bin" ContentType="application/vnd.openxmlformats-officedocument.oleObject"/>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Microsoft_Equation2.bin" ContentType="application/vnd.openxmlformats-officedocument.oleObject"/>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charts/chart2.xml" ContentType="application/vnd.openxmlformats-officedocument.drawingml.chart+xml"/>
  <Override PartName="/ppt/notesSlides/notesSlide22.xml" ContentType="application/vnd.openxmlformats-officedocument.presentationml.notesSlide+xml"/>
  <Override PartName="/ppt/charts/chart3.xml" ContentType="application/vnd.openxmlformats-officedocument.drawingml.chart+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1"/>
  </p:notesMasterIdLst>
  <p:handoutMasterIdLst>
    <p:handoutMasterId r:id="rId32"/>
  </p:handoutMasterIdLst>
  <p:sldIdLst>
    <p:sldId id="256" r:id="rId2"/>
    <p:sldId id="559" r:id="rId3"/>
    <p:sldId id="560" r:id="rId4"/>
    <p:sldId id="561" r:id="rId5"/>
    <p:sldId id="533" r:id="rId6"/>
    <p:sldId id="419" r:id="rId7"/>
    <p:sldId id="483" r:id="rId8"/>
    <p:sldId id="513" r:id="rId9"/>
    <p:sldId id="535" r:id="rId10"/>
    <p:sldId id="385" r:id="rId11"/>
    <p:sldId id="486" r:id="rId12"/>
    <p:sldId id="577" r:id="rId13"/>
    <p:sldId id="437" r:id="rId14"/>
    <p:sldId id="438" r:id="rId15"/>
    <p:sldId id="488" r:id="rId16"/>
    <p:sldId id="565" r:id="rId17"/>
    <p:sldId id="562" r:id="rId18"/>
    <p:sldId id="564" r:id="rId19"/>
    <p:sldId id="569" r:id="rId20"/>
    <p:sldId id="570" r:id="rId21"/>
    <p:sldId id="571" r:id="rId22"/>
    <p:sldId id="572" r:id="rId23"/>
    <p:sldId id="573" r:id="rId24"/>
    <p:sldId id="574" r:id="rId25"/>
    <p:sldId id="575" r:id="rId26"/>
    <p:sldId id="545" r:id="rId27"/>
    <p:sldId id="546" r:id="rId28"/>
    <p:sldId id="547" r:id="rId29"/>
    <p:sldId id="576" r:id="rId30"/>
  </p:sldIdLst>
  <p:sldSz cx="9144000" cy="6858000" type="letter"/>
  <p:notesSz cx="9601200" cy="7315200"/>
  <p:custDataLst>
    <p:tags r:id="rId34"/>
  </p:custDataLst>
  <p:defaultTextStyle>
    <a:defPPr>
      <a:defRPr lang="en-US"/>
    </a:defPPr>
    <a:lvl1pPr algn="l" rtl="0" eaLnBrk="0" fontAlgn="base" hangingPunct="0">
      <a:spcBef>
        <a:spcPct val="0"/>
      </a:spcBef>
      <a:spcAft>
        <a:spcPct val="0"/>
      </a:spcAft>
      <a:defRPr kern="1200">
        <a:solidFill>
          <a:schemeClr val="tx1"/>
        </a:solidFill>
        <a:latin typeface="Garamond" charset="0"/>
        <a:ea typeface="+mn-ea"/>
        <a:cs typeface="+mn-cs"/>
      </a:defRPr>
    </a:lvl1pPr>
    <a:lvl2pPr marL="457200" algn="l" rtl="0" eaLnBrk="0" fontAlgn="base" hangingPunct="0">
      <a:spcBef>
        <a:spcPct val="0"/>
      </a:spcBef>
      <a:spcAft>
        <a:spcPct val="0"/>
      </a:spcAft>
      <a:defRPr kern="1200">
        <a:solidFill>
          <a:schemeClr val="tx1"/>
        </a:solidFill>
        <a:latin typeface="Garamond" charset="0"/>
        <a:ea typeface="+mn-ea"/>
        <a:cs typeface="+mn-cs"/>
      </a:defRPr>
    </a:lvl2pPr>
    <a:lvl3pPr marL="914400" algn="l" rtl="0" eaLnBrk="0" fontAlgn="base" hangingPunct="0">
      <a:spcBef>
        <a:spcPct val="0"/>
      </a:spcBef>
      <a:spcAft>
        <a:spcPct val="0"/>
      </a:spcAft>
      <a:defRPr kern="1200">
        <a:solidFill>
          <a:schemeClr val="tx1"/>
        </a:solidFill>
        <a:latin typeface="Garamond" charset="0"/>
        <a:ea typeface="+mn-ea"/>
        <a:cs typeface="+mn-cs"/>
      </a:defRPr>
    </a:lvl3pPr>
    <a:lvl4pPr marL="1371600" algn="l" rtl="0" eaLnBrk="0" fontAlgn="base" hangingPunct="0">
      <a:spcBef>
        <a:spcPct val="0"/>
      </a:spcBef>
      <a:spcAft>
        <a:spcPct val="0"/>
      </a:spcAft>
      <a:defRPr kern="1200">
        <a:solidFill>
          <a:schemeClr val="tx1"/>
        </a:solidFill>
        <a:latin typeface="Garamond" charset="0"/>
        <a:ea typeface="+mn-ea"/>
        <a:cs typeface="+mn-cs"/>
      </a:defRPr>
    </a:lvl4pPr>
    <a:lvl5pPr marL="1828800" algn="l" rtl="0" eaLnBrk="0" fontAlgn="base" hangingPunct="0">
      <a:spcBef>
        <a:spcPct val="0"/>
      </a:spcBef>
      <a:spcAft>
        <a:spcPct val="0"/>
      </a:spcAft>
      <a:defRPr kern="1200">
        <a:solidFill>
          <a:schemeClr val="tx1"/>
        </a:solidFill>
        <a:latin typeface="Garamond" charset="0"/>
        <a:ea typeface="+mn-ea"/>
        <a:cs typeface="+mn-cs"/>
      </a:defRPr>
    </a:lvl5pPr>
    <a:lvl6pPr marL="2286000" algn="l" defTabSz="457200" rtl="0" eaLnBrk="1" latinLnBrk="0" hangingPunct="1">
      <a:defRPr kern="1200">
        <a:solidFill>
          <a:schemeClr val="tx1"/>
        </a:solidFill>
        <a:latin typeface="Garamond" charset="0"/>
        <a:ea typeface="+mn-ea"/>
        <a:cs typeface="+mn-cs"/>
      </a:defRPr>
    </a:lvl6pPr>
    <a:lvl7pPr marL="2743200" algn="l" defTabSz="457200" rtl="0" eaLnBrk="1" latinLnBrk="0" hangingPunct="1">
      <a:defRPr kern="1200">
        <a:solidFill>
          <a:schemeClr val="tx1"/>
        </a:solidFill>
        <a:latin typeface="Garamond" charset="0"/>
        <a:ea typeface="+mn-ea"/>
        <a:cs typeface="+mn-cs"/>
      </a:defRPr>
    </a:lvl7pPr>
    <a:lvl8pPr marL="3200400" algn="l" defTabSz="457200" rtl="0" eaLnBrk="1" latinLnBrk="0" hangingPunct="1">
      <a:defRPr kern="1200">
        <a:solidFill>
          <a:schemeClr val="tx1"/>
        </a:solidFill>
        <a:latin typeface="Garamond" charset="0"/>
        <a:ea typeface="+mn-ea"/>
        <a:cs typeface="+mn-cs"/>
      </a:defRPr>
    </a:lvl8pPr>
    <a:lvl9pPr marL="3657600" algn="l" defTabSz="457200" rtl="0" eaLnBrk="1" latinLnBrk="0" hangingPunct="1">
      <a:defRPr kern="1200">
        <a:solidFill>
          <a:schemeClr val="tx1"/>
        </a:solidFill>
        <a:latin typeface="Garamond"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504D"/>
    <a:srgbClr val="00CEFF"/>
    <a:srgbClr val="003399"/>
    <a:srgbClr val="FF00FF"/>
    <a:srgbClr val="008080"/>
    <a:srgbClr val="336699"/>
    <a:srgbClr val="009999"/>
    <a:srgbClr val="FFCCCC"/>
    <a:srgbClr val="00FFFF"/>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08" autoAdjust="0"/>
    <p:restoredTop sz="80825" autoAdjust="0"/>
  </p:normalViewPr>
  <p:slideViewPr>
    <p:cSldViewPr snapToObjects="1">
      <p:cViewPr varScale="1">
        <p:scale>
          <a:sx n="83" d="100"/>
          <a:sy n="83" d="100"/>
        </p:scale>
        <p:origin x="-1760" y="-104"/>
      </p:cViewPr>
      <p:guideLst>
        <p:guide orient="horz" pos="2304"/>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24"/>
    </p:cViewPr>
  </p:sorterViewPr>
  <p:notesViewPr>
    <p:cSldViewPr snapToObjects="1">
      <p:cViewPr varScale="1">
        <p:scale>
          <a:sx n="54" d="100"/>
          <a:sy n="54" d="100"/>
        </p:scale>
        <p:origin x="-1500" y="-96"/>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tags" Target="tags/tag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Vinnie\Work_XP\2010\September\Writeup\Simulation%20Tim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864699927874709"/>
          <c:y val="0.0483769920916748"/>
          <c:w val="0.8652584400252"/>
          <c:h val="0.809683495445423"/>
        </c:manualLayout>
      </c:layout>
      <c:barChart>
        <c:barDir val="col"/>
        <c:grouping val="clustered"/>
        <c:varyColors val="0"/>
        <c:ser>
          <c:idx val="0"/>
          <c:order val="0"/>
          <c:tx>
            <c:strRef>
              <c:f>Sheet1!$H$1</c:f>
              <c:strCache>
                <c:ptCount val="1"/>
                <c:pt idx="0">
                  <c:v>Original</c:v>
                </c:pt>
              </c:strCache>
            </c:strRef>
          </c:tx>
          <c:spPr>
            <a:solidFill>
              <a:srgbClr val="7030A0"/>
            </a:solidFill>
          </c:spPr>
          <c:invertIfNegative val="0"/>
          <c:cat>
            <c:strRef>
              <c:f>Sheet1!$G$2:$G$8</c:f>
              <c:strCache>
                <c:ptCount val="7"/>
                <c:pt idx="0">
                  <c:v>ttt2</c:v>
                </c:pt>
                <c:pt idx="1">
                  <c:v>alu2</c:v>
                </c:pt>
                <c:pt idx="2">
                  <c:v>alu4</c:v>
                </c:pt>
                <c:pt idx="3">
                  <c:v>vda</c:v>
                </c:pt>
                <c:pt idx="4">
                  <c:v>x1</c:v>
                </c:pt>
                <c:pt idx="5">
                  <c:v>t481</c:v>
                </c:pt>
                <c:pt idx="6">
                  <c:v>too_large</c:v>
                </c:pt>
              </c:strCache>
            </c:strRef>
          </c:cat>
          <c:val>
            <c:numRef>
              <c:f>Sheet1!$H$2:$H$8</c:f>
              <c:numCache>
                <c:formatCode>General</c:formatCode>
                <c:ptCount val="7"/>
                <c:pt idx="0">
                  <c:v>1.0</c:v>
                </c:pt>
                <c:pt idx="1">
                  <c:v>1.0</c:v>
                </c:pt>
                <c:pt idx="2">
                  <c:v>1.0</c:v>
                </c:pt>
                <c:pt idx="3">
                  <c:v>1.0</c:v>
                </c:pt>
                <c:pt idx="4">
                  <c:v>1.0</c:v>
                </c:pt>
                <c:pt idx="5">
                  <c:v>1.0</c:v>
                </c:pt>
                <c:pt idx="6">
                  <c:v>1.0</c:v>
                </c:pt>
              </c:numCache>
            </c:numRef>
          </c:val>
        </c:ser>
        <c:ser>
          <c:idx val="1"/>
          <c:order val="1"/>
          <c:tx>
            <c:strRef>
              <c:f>Sheet1!$I$1</c:f>
              <c:strCache>
                <c:ptCount val="1"/>
                <c:pt idx="0">
                  <c:v>Old Encoding</c:v>
                </c:pt>
              </c:strCache>
            </c:strRef>
          </c:tx>
          <c:spPr>
            <a:solidFill>
              <a:srgbClr val="FF00FF">
                <a:alpha val="80000"/>
              </a:srgbClr>
            </a:solidFill>
          </c:spPr>
          <c:invertIfNegative val="0"/>
          <c:cat>
            <c:strRef>
              <c:f>Sheet1!$G$2:$G$8</c:f>
              <c:strCache>
                <c:ptCount val="7"/>
                <c:pt idx="0">
                  <c:v>ttt2</c:v>
                </c:pt>
                <c:pt idx="1">
                  <c:v>alu2</c:v>
                </c:pt>
                <c:pt idx="2">
                  <c:v>alu4</c:v>
                </c:pt>
                <c:pt idx="3">
                  <c:v>vda</c:v>
                </c:pt>
                <c:pt idx="4">
                  <c:v>x1</c:v>
                </c:pt>
                <c:pt idx="5">
                  <c:v>t481</c:v>
                </c:pt>
                <c:pt idx="6">
                  <c:v>too_large</c:v>
                </c:pt>
              </c:strCache>
            </c:strRef>
          </c:cat>
          <c:val>
            <c:numRef>
              <c:f>Sheet1!$I$2:$I$8</c:f>
              <c:numCache>
                <c:formatCode>General</c:formatCode>
                <c:ptCount val="7"/>
                <c:pt idx="0">
                  <c:v>7.781250000000012</c:v>
                </c:pt>
                <c:pt idx="1">
                  <c:v>4.903857225100748</c:v>
                </c:pt>
                <c:pt idx="2">
                  <c:v>5.70952072538862</c:v>
                </c:pt>
                <c:pt idx="3">
                  <c:v>4.958627648839556</c:v>
                </c:pt>
                <c:pt idx="4">
                  <c:v>7.589545844044559</c:v>
                </c:pt>
                <c:pt idx="5">
                  <c:v>8.751968503936998</c:v>
                </c:pt>
                <c:pt idx="6">
                  <c:v>10.84898031987633</c:v>
                </c:pt>
              </c:numCache>
            </c:numRef>
          </c:val>
        </c:ser>
        <c:ser>
          <c:idx val="2"/>
          <c:order val="2"/>
          <c:tx>
            <c:strRef>
              <c:f>Sheet1!$J$1</c:f>
              <c:strCache>
                <c:ptCount val="1"/>
                <c:pt idx="0">
                  <c:v>New Encoding</c:v>
                </c:pt>
              </c:strCache>
            </c:strRef>
          </c:tx>
          <c:spPr>
            <a:solidFill>
              <a:srgbClr val="00B050"/>
            </a:solidFill>
          </c:spPr>
          <c:invertIfNegative val="0"/>
          <c:cat>
            <c:strRef>
              <c:f>Sheet1!$G$2:$G$8</c:f>
              <c:strCache>
                <c:ptCount val="7"/>
                <c:pt idx="0">
                  <c:v>ttt2</c:v>
                </c:pt>
                <c:pt idx="1">
                  <c:v>alu2</c:v>
                </c:pt>
                <c:pt idx="2">
                  <c:v>alu4</c:v>
                </c:pt>
                <c:pt idx="3">
                  <c:v>vda</c:v>
                </c:pt>
                <c:pt idx="4">
                  <c:v>x1</c:v>
                </c:pt>
                <c:pt idx="5">
                  <c:v>t481</c:v>
                </c:pt>
                <c:pt idx="6">
                  <c:v>too_large</c:v>
                </c:pt>
              </c:strCache>
            </c:strRef>
          </c:cat>
          <c:val>
            <c:numRef>
              <c:f>Sheet1!$J$2:$J$8</c:f>
              <c:numCache>
                <c:formatCode>General</c:formatCode>
                <c:ptCount val="7"/>
                <c:pt idx="0">
                  <c:v>3.44791666666667</c:v>
                </c:pt>
                <c:pt idx="1">
                  <c:v>2.892918825561312</c:v>
                </c:pt>
                <c:pt idx="2">
                  <c:v>2.999892055267703</c:v>
                </c:pt>
                <c:pt idx="3">
                  <c:v>3.041035990581904</c:v>
                </c:pt>
                <c:pt idx="4">
                  <c:v>3.647814910025707</c:v>
                </c:pt>
                <c:pt idx="5">
                  <c:v>3.874015748031501</c:v>
                </c:pt>
                <c:pt idx="6">
                  <c:v>2.867590225340401</c:v>
                </c:pt>
              </c:numCache>
            </c:numRef>
          </c:val>
        </c:ser>
        <c:dLbls>
          <c:showLegendKey val="0"/>
          <c:showVal val="0"/>
          <c:showCatName val="0"/>
          <c:showSerName val="0"/>
          <c:showPercent val="0"/>
          <c:showBubbleSize val="0"/>
        </c:dLbls>
        <c:gapWidth val="150"/>
        <c:axId val="-2132355160"/>
        <c:axId val="-2132353352"/>
      </c:barChart>
      <c:catAx>
        <c:axId val="-2132355160"/>
        <c:scaling>
          <c:orientation val="minMax"/>
        </c:scaling>
        <c:delete val="0"/>
        <c:axPos val="b"/>
        <c:majorTickMark val="in"/>
        <c:minorTickMark val="none"/>
        <c:tickLblPos val="nextTo"/>
        <c:txPr>
          <a:bodyPr/>
          <a:lstStyle/>
          <a:p>
            <a:pPr>
              <a:defRPr lang="en-US" sz="1800"/>
            </a:pPr>
            <a:endParaRPr lang="en-US"/>
          </a:p>
        </c:txPr>
        <c:crossAx val="-2132353352"/>
        <c:crosses val="autoZero"/>
        <c:auto val="1"/>
        <c:lblAlgn val="ctr"/>
        <c:lblOffset val="100"/>
        <c:noMultiLvlLbl val="0"/>
      </c:catAx>
      <c:valAx>
        <c:axId val="-2132353352"/>
        <c:scaling>
          <c:orientation val="minMax"/>
        </c:scaling>
        <c:delete val="0"/>
        <c:axPos val="l"/>
        <c:majorGridlines>
          <c:spPr>
            <a:ln>
              <a:prstDash val="dash"/>
            </a:ln>
          </c:spPr>
        </c:majorGridlines>
        <c:numFmt formatCode="General" sourceLinked="1"/>
        <c:majorTickMark val="in"/>
        <c:minorTickMark val="none"/>
        <c:tickLblPos val="nextTo"/>
        <c:spPr>
          <a:ln w="25400"/>
        </c:spPr>
        <c:txPr>
          <a:bodyPr/>
          <a:lstStyle/>
          <a:p>
            <a:pPr>
              <a:defRPr lang="en-US" sz="1800"/>
            </a:pPr>
            <a:endParaRPr lang="en-US"/>
          </a:p>
        </c:txPr>
        <c:crossAx val="-2132355160"/>
        <c:crosses val="autoZero"/>
        <c:crossBetween val="between"/>
        <c:majorUnit val="1.0"/>
      </c:valAx>
    </c:plotArea>
    <c:legend>
      <c:legendPos val="r"/>
      <c:layout>
        <c:manualLayout>
          <c:xMode val="edge"/>
          <c:yMode val="edge"/>
          <c:x val="0.154985718696928"/>
          <c:y val="0.0733415354330709"/>
          <c:w val="0.263814909165768"/>
          <c:h val="0.23940825578621"/>
        </c:manualLayout>
      </c:layout>
      <c:overlay val="0"/>
      <c:txPr>
        <a:bodyPr/>
        <a:lstStyle/>
        <a:p>
          <a:pPr>
            <a:defRPr lang="en-US" sz="18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710696599818227"/>
          <c:y val="0.0407806049037264"/>
          <c:w val="0.881989455448332"/>
          <c:h val="0.858279574557313"/>
        </c:manualLayout>
      </c:layout>
      <c:barChart>
        <c:barDir val="col"/>
        <c:grouping val="clustered"/>
        <c:varyColors val="0"/>
        <c:ser>
          <c:idx val="0"/>
          <c:order val="0"/>
          <c:tx>
            <c:strRef>
              <c:f>Sheet1!$H$30</c:f>
              <c:strCache>
                <c:ptCount val="1"/>
                <c:pt idx="0">
                  <c:v>Original</c:v>
                </c:pt>
              </c:strCache>
            </c:strRef>
          </c:tx>
          <c:spPr>
            <a:solidFill>
              <a:srgbClr val="7030A0"/>
            </a:solidFill>
          </c:spPr>
          <c:invertIfNegative val="0"/>
          <c:cat>
            <c:strRef>
              <c:f>Sheet1!$G$31:$G$37</c:f>
              <c:strCache>
                <c:ptCount val="7"/>
                <c:pt idx="0">
                  <c:v>ttt2</c:v>
                </c:pt>
                <c:pt idx="1">
                  <c:v>alu2</c:v>
                </c:pt>
                <c:pt idx="2">
                  <c:v>alu4</c:v>
                </c:pt>
                <c:pt idx="3">
                  <c:v>vda</c:v>
                </c:pt>
                <c:pt idx="4">
                  <c:v>x1</c:v>
                </c:pt>
                <c:pt idx="5">
                  <c:v>t481</c:v>
                </c:pt>
                <c:pt idx="6">
                  <c:v>too_large</c:v>
                </c:pt>
              </c:strCache>
            </c:strRef>
          </c:cat>
          <c:val>
            <c:numRef>
              <c:f>Sheet1!$H$31:$H$37</c:f>
              <c:numCache>
                <c:formatCode>General</c:formatCode>
                <c:ptCount val="7"/>
                <c:pt idx="0">
                  <c:v>1.0</c:v>
                </c:pt>
                <c:pt idx="1">
                  <c:v>1.0</c:v>
                </c:pt>
                <c:pt idx="2">
                  <c:v>1.0</c:v>
                </c:pt>
                <c:pt idx="3">
                  <c:v>1.0</c:v>
                </c:pt>
                <c:pt idx="4">
                  <c:v>1.0</c:v>
                </c:pt>
                <c:pt idx="5">
                  <c:v>1.0</c:v>
                </c:pt>
                <c:pt idx="6">
                  <c:v>1.0</c:v>
                </c:pt>
              </c:numCache>
            </c:numRef>
          </c:val>
        </c:ser>
        <c:ser>
          <c:idx val="1"/>
          <c:order val="1"/>
          <c:tx>
            <c:strRef>
              <c:f>Sheet1!$I$30</c:f>
              <c:strCache>
                <c:ptCount val="1"/>
                <c:pt idx="0">
                  <c:v>Old Encoding</c:v>
                </c:pt>
              </c:strCache>
            </c:strRef>
          </c:tx>
          <c:spPr>
            <a:solidFill>
              <a:srgbClr val="FF00FF">
                <a:alpha val="80000"/>
              </a:srgbClr>
            </a:solidFill>
          </c:spPr>
          <c:invertIfNegative val="0"/>
          <c:cat>
            <c:strRef>
              <c:f>Sheet1!$G$31:$G$37</c:f>
              <c:strCache>
                <c:ptCount val="7"/>
                <c:pt idx="0">
                  <c:v>ttt2</c:v>
                </c:pt>
                <c:pt idx="1">
                  <c:v>alu2</c:v>
                </c:pt>
                <c:pt idx="2">
                  <c:v>alu4</c:v>
                </c:pt>
                <c:pt idx="3">
                  <c:v>vda</c:v>
                </c:pt>
                <c:pt idx="4">
                  <c:v>x1</c:v>
                </c:pt>
                <c:pt idx="5">
                  <c:v>t481</c:v>
                </c:pt>
                <c:pt idx="6">
                  <c:v>too_large</c:v>
                </c:pt>
              </c:strCache>
            </c:strRef>
          </c:cat>
          <c:val>
            <c:numRef>
              <c:f>Sheet1!$I$31:$I$37</c:f>
              <c:numCache>
                <c:formatCode>General</c:formatCode>
                <c:ptCount val="7"/>
                <c:pt idx="0">
                  <c:v>3.338461538461538</c:v>
                </c:pt>
                <c:pt idx="1">
                  <c:v>2.981818181818172</c:v>
                </c:pt>
                <c:pt idx="2">
                  <c:v>3.291666666666666</c:v>
                </c:pt>
                <c:pt idx="3">
                  <c:v>3.29245283018866</c:v>
                </c:pt>
                <c:pt idx="4">
                  <c:v>3.557692307692318</c:v>
                </c:pt>
                <c:pt idx="5">
                  <c:v>3.15</c:v>
                </c:pt>
                <c:pt idx="6">
                  <c:v>3.392473118279557</c:v>
                </c:pt>
              </c:numCache>
            </c:numRef>
          </c:val>
        </c:ser>
        <c:ser>
          <c:idx val="2"/>
          <c:order val="2"/>
          <c:tx>
            <c:strRef>
              <c:f>Sheet1!$J$30</c:f>
              <c:strCache>
                <c:ptCount val="1"/>
                <c:pt idx="0">
                  <c:v>New Encoding</c:v>
                </c:pt>
              </c:strCache>
            </c:strRef>
          </c:tx>
          <c:spPr>
            <a:solidFill>
              <a:srgbClr val="00B050"/>
            </a:solidFill>
          </c:spPr>
          <c:invertIfNegative val="0"/>
          <c:cat>
            <c:strRef>
              <c:f>Sheet1!$G$31:$G$37</c:f>
              <c:strCache>
                <c:ptCount val="7"/>
                <c:pt idx="0">
                  <c:v>ttt2</c:v>
                </c:pt>
                <c:pt idx="1">
                  <c:v>alu2</c:v>
                </c:pt>
                <c:pt idx="2">
                  <c:v>alu4</c:v>
                </c:pt>
                <c:pt idx="3">
                  <c:v>vda</c:v>
                </c:pt>
                <c:pt idx="4">
                  <c:v>x1</c:v>
                </c:pt>
                <c:pt idx="5">
                  <c:v>t481</c:v>
                </c:pt>
                <c:pt idx="6">
                  <c:v>too_large</c:v>
                </c:pt>
              </c:strCache>
            </c:strRef>
          </c:cat>
          <c:val>
            <c:numRef>
              <c:f>Sheet1!$J$31:$J$37</c:f>
              <c:numCache>
                <c:formatCode>General</c:formatCode>
                <c:ptCount val="7"/>
                <c:pt idx="0">
                  <c:v>1.415384615384605</c:v>
                </c:pt>
                <c:pt idx="1">
                  <c:v>1.263636363636364</c:v>
                </c:pt>
                <c:pt idx="2">
                  <c:v>1.180555555555561</c:v>
                </c:pt>
                <c:pt idx="3">
                  <c:v>1.235849056603774</c:v>
                </c:pt>
                <c:pt idx="4">
                  <c:v>1.25</c:v>
                </c:pt>
                <c:pt idx="5">
                  <c:v>1.271428571428572</c:v>
                </c:pt>
                <c:pt idx="6">
                  <c:v>1.150537634408607</c:v>
                </c:pt>
              </c:numCache>
            </c:numRef>
          </c:val>
        </c:ser>
        <c:dLbls>
          <c:showLegendKey val="0"/>
          <c:showVal val="0"/>
          <c:showCatName val="0"/>
          <c:showSerName val="0"/>
          <c:showPercent val="0"/>
          <c:showBubbleSize val="0"/>
        </c:dLbls>
        <c:gapWidth val="150"/>
        <c:axId val="-2134634344"/>
        <c:axId val="-2132422440"/>
      </c:barChart>
      <c:catAx>
        <c:axId val="-2134634344"/>
        <c:scaling>
          <c:orientation val="minMax"/>
        </c:scaling>
        <c:delete val="0"/>
        <c:axPos val="b"/>
        <c:majorTickMark val="in"/>
        <c:minorTickMark val="none"/>
        <c:tickLblPos val="nextTo"/>
        <c:txPr>
          <a:bodyPr/>
          <a:lstStyle/>
          <a:p>
            <a:pPr>
              <a:defRPr lang="en-US" sz="1800"/>
            </a:pPr>
            <a:endParaRPr lang="en-US"/>
          </a:p>
        </c:txPr>
        <c:crossAx val="-2132422440"/>
        <c:crosses val="autoZero"/>
        <c:auto val="1"/>
        <c:lblAlgn val="ctr"/>
        <c:lblOffset val="100"/>
        <c:noMultiLvlLbl val="0"/>
      </c:catAx>
      <c:valAx>
        <c:axId val="-2132422440"/>
        <c:scaling>
          <c:orientation val="minMax"/>
          <c:max val="4.5"/>
        </c:scaling>
        <c:delete val="0"/>
        <c:axPos val="l"/>
        <c:majorGridlines>
          <c:spPr>
            <a:ln>
              <a:prstDash val="dash"/>
            </a:ln>
          </c:spPr>
        </c:majorGridlines>
        <c:numFmt formatCode="General" sourceLinked="1"/>
        <c:majorTickMark val="in"/>
        <c:minorTickMark val="none"/>
        <c:tickLblPos val="nextTo"/>
        <c:txPr>
          <a:bodyPr/>
          <a:lstStyle/>
          <a:p>
            <a:pPr>
              <a:defRPr lang="en-US" sz="1800"/>
            </a:pPr>
            <a:endParaRPr lang="en-US"/>
          </a:p>
        </c:txPr>
        <c:crossAx val="-2134634344"/>
        <c:crosses val="autoZero"/>
        <c:crossBetween val="between"/>
      </c:valAx>
    </c:plotArea>
    <c:legend>
      <c:legendPos val="r"/>
      <c:layout>
        <c:manualLayout>
          <c:xMode val="edge"/>
          <c:yMode val="edge"/>
          <c:x val="0.139889926388272"/>
          <c:y val="0.0506260747578968"/>
          <c:w val="0.23960773767457"/>
          <c:h val="0.227317178025161"/>
        </c:manualLayout>
      </c:layout>
      <c:overlay val="0"/>
      <c:txPr>
        <a:bodyPr/>
        <a:lstStyle/>
        <a:p>
          <a:pPr>
            <a:defRPr lang="en-US" sz="1800"/>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98571741032371"/>
          <c:y val="0.0514005540974045"/>
          <c:w val="0.80241131148929"/>
          <c:h val="0.822635886423292"/>
        </c:manualLayout>
      </c:layout>
      <c:barChart>
        <c:barDir val="col"/>
        <c:grouping val="clustered"/>
        <c:varyColors val="0"/>
        <c:ser>
          <c:idx val="0"/>
          <c:order val="0"/>
          <c:tx>
            <c:strRef>
              <c:f>Sheet2!$B$30</c:f>
              <c:strCache>
                <c:ptCount val="1"/>
                <c:pt idx="0">
                  <c:v>Old Encoding</c:v>
                </c:pt>
              </c:strCache>
            </c:strRef>
          </c:tx>
          <c:spPr>
            <a:solidFill>
              <a:srgbClr val="FF00FF">
                <a:alpha val="80000"/>
              </a:srgbClr>
            </a:solidFill>
          </c:spPr>
          <c:invertIfNegative val="0"/>
          <c:cat>
            <c:strRef>
              <c:f>Sheet2!$A$31:$A$37</c:f>
              <c:strCache>
                <c:ptCount val="7"/>
                <c:pt idx="0">
                  <c:v>ttt2</c:v>
                </c:pt>
                <c:pt idx="1">
                  <c:v>alu2</c:v>
                </c:pt>
                <c:pt idx="2">
                  <c:v>alu4</c:v>
                </c:pt>
                <c:pt idx="3">
                  <c:v>vda</c:v>
                </c:pt>
                <c:pt idx="4">
                  <c:v>x1</c:v>
                </c:pt>
                <c:pt idx="5">
                  <c:v>t481</c:v>
                </c:pt>
                <c:pt idx="6">
                  <c:v>too_large</c:v>
                </c:pt>
              </c:strCache>
            </c:strRef>
          </c:cat>
          <c:val>
            <c:numRef>
              <c:f>Sheet2!$B$31:$B$37</c:f>
              <c:numCache>
                <c:formatCode>General</c:formatCode>
                <c:ptCount val="7"/>
                <c:pt idx="0">
                  <c:v>5.1</c:v>
                </c:pt>
                <c:pt idx="1">
                  <c:v>5.33</c:v>
                </c:pt>
                <c:pt idx="2">
                  <c:v>9.870000000000002</c:v>
                </c:pt>
                <c:pt idx="3">
                  <c:v>13.93</c:v>
                </c:pt>
                <c:pt idx="4">
                  <c:v>15.35000000000003</c:v>
                </c:pt>
                <c:pt idx="5">
                  <c:v>45.1</c:v>
                </c:pt>
                <c:pt idx="6">
                  <c:v>88.9</c:v>
                </c:pt>
              </c:numCache>
            </c:numRef>
          </c:val>
        </c:ser>
        <c:ser>
          <c:idx val="1"/>
          <c:order val="1"/>
          <c:tx>
            <c:strRef>
              <c:f>Sheet2!$C$30</c:f>
              <c:strCache>
                <c:ptCount val="1"/>
                <c:pt idx="0">
                  <c:v>New Encoding</c:v>
                </c:pt>
              </c:strCache>
            </c:strRef>
          </c:tx>
          <c:spPr>
            <a:solidFill>
              <a:srgbClr val="00B050"/>
            </a:solidFill>
          </c:spPr>
          <c:invertIfNegative val="0"/>
          <c:cat>
            <c:strRef>
              <c:f>Sheet2!$A$31:$A$37</c:f>
              <c:strCache>
                <c:ptCount val="7"/>
                <c:pt idx="0">
                  <c:v>ttt2</c:v>
                </c:pt>
                <c:pt idx="1">
                  <c:v>alu2</c:v>
                </c:pt>
                <c:pt idx="2">
                  <c:v>alu4</c:v>
                </c:pt>
                <c:pt idx="3">
                  <c:v>vda</c:v>
                </c:pt>
                <c:pt idx="4">
                  <c:v>x1</c:v>
                </c:pt>
                <c:pt idx="5">
                  <c:v>t481</c:v>
                </c:pt>
                <c:pt idx="6">
                  <c:v>too_large</c:v>
                </c:pt>
              </c:strCache>
            </c:strRef>
          </c:cat>
          <c:val>
            <c:numRef>
              <c:f>Sheet2!$C$31:$C$37</c:f>
              <c:numCache>
                <c:formatCode>General</c:formatCode>
                <c:ptCount val="7"/>
                <c:pt idx="0">
                  <c:v>2.68</c:v>
                </c:pt>
                <c:pt idx="1">
                  <c:v>2.66</c:v>
                </c:pt>
                <c:pt idx="2">
                  <c:v>4.68</c:v>
                </c:pt>
                <c:pt idx="3">
                  <c:v>4.2</c:v>
                </c:pt>
                <c:pt idx="4">
                  <c:v>8.729999999999998</c:v>
                </c:pt>
                <c:pt idx="5">
                  <c:v>30.1</c:v>
                </c:pt>
                <c:pt idx="6">
                  <c:v>49.8</c:v>
                </c:pt>
              </c:numCache>
            </c:numRef>
          </c:val>
        </c:ser>
        <c:dLbls>
          <c:showLegendKey val="0"/>
          <c:showVal val="0"/>
          <c:showCatName val="0"/>
          <c:showSerName val="0"/>
          <c:showPercent val="0"/>
          <c:showBubbleSize val="0"/>
        </c:dLbls>
        <c:gapWidth val="150"/>
        <c:axId val="-2132205032"/>
        <c:axId val="-2132202024"/>
      </c:barChart>
      <c:catAx>
        <c:axId val="-2132205032"/>
        <c:scaling>
          <c:orientation val="minMax"/>
        </c:scaling>
        <c:delete val="0"/>
        <c:axPos val="b"/>
        <c:majorTickMark val="in"/>
        <c:minorTickMark val="none"/>
        <c:tickLblPos val="nextTo"/>
        <c:txPr>
          <a:bodyPr/>
          <a:lstStyle/>
          <a:p>
            <a:pPr>
              <a:defRPr lang="en-US" sz="1600"/>
            </a:pPr>
            <a:endParaRPr lang="en-US"/>
          </a:p>
        </c:txPr>
        <c:crossAx val="-2132202024"/>
        <c:crosses val="autoZero"/>
        <c:auto val="1"/>
        <c:lblAlgn val="ctr"/>
        <c:lblOffset val="100"/>
        <c:noMultiLvlLbl val="0"/>
      </c:catAx>
      <c:valAx>
        <c:axId val="-2132202024"/>
        <c:scaling>
          <c:orientation val="minMax"/>
        </c:scaling>
        <c:delete val="0"/>
        <c:axPos val="l"/>
        <c:majorGridlines>
          <c:spPr>
            <a:ln>
              <a:prstDash val="dash"/>
            </a:ln>
          </c:spPr>
        </c:majorGridlines>
        <c:numFmt formatCode="General" sourceLinked="1"/>
        <c:majorTickMark val="in"/>
        <c:minorTickMark val="none"/>
        <c:tickLblPos val="nextTo"/>
        <c:txPr>
          <a:bodyPr/>
          <a:lstStyle/>
          <a:p>
            <a:pPr>
              <a:defRPr lang="en-US" sz="1600"/>
            </a:pPr>
            <a:endParaRPr lang="en-US"/>
          </a:p>
        </c:txPr>
        <c:crossAx val="-2132205032"/>
        <c:crosses val="autoZero"/>
        <c:crossBetween val="between"/>
      </c:valAx>
    </c:plotArea>
    <c:legend>
      <c:legendPos val="r"/>
      <c:legendEntry>
        <c:idx val="0"/>
        <c:txPr>
          <a:bodyPr/>
          <a:lstStyle/>
          <a:p>
            <a:pPr>
              <a:defRPr sz="1600" baseline="0"/>
            </a:pPr>
            <a:endParaRPr lang="en-US"/>
          </a:p>
        </c:txPr>
      </c:legendEntry>
      <c:legendEntry>
        <c:idx val="1"/>
        <c:txPr>
          <a:bodyPr/>
          <a:lstStyle/>
          <a:p>
            <a:pPr>
              <a:defRPr sz="1600" baseline="0"/>
            </a:pPr>
            <a:endParaRPr lang="en-US"/>
          </a:p>
        </c:txPr>
      </c:legendEntry>
      <c:layout>
        <c:manualLayout>
          <c:xMode val="edge"/>
          <c:yMode val="edge"/>
          <c:x val="0.155372682908727"/>
          <c:y val="0.152057265569077"/>
          <c:w val="0.242206911636045"/>
          <c:h val="0.132501789549034"/>
        </c:manualLayout>
      </c:layout>
      <c:overlay val="0"/>
      <c:spPr>
        <a:noFill/>
        <a:ln>
          <a:noFill/>
        </a:ln>
      </c:spPr>
      <c:txPr>
        <a:bodyPr/>
        <a:lstStyle/>
        <a:p>
          <a:pPr>
            <a:defRPr lang="en-US"/>
          </a:pPr>
          <a:endParaRPr lang="en-US"/>
        </a:p>
      </c:txPr>
    </c:legend>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1.wmf"/><Relationship Id="rId4" Type="http://schemas.openxmlformats.org/officeDocument/2006/relationships/image" Target="../media/image32.wmf"/><Relationship Id="rId1" Type="http://schemas.openxmlformats.org/officeDocument/2006/relationships/image" Target="../media/image29.wmf"/><Relationship Id="rId2"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4160838" cy="366713"/>
          </a:xfrm>
          <a:prstGeom prst="rect">
            <a:avLst/>
          </a:prstGeom>
          <a:noFill/>
          <a:ln w="9525">
            <a:noFill/>
            <a:miter lim="800000"/>
            <a:headEnd/>
            <a:tailEnd/>
          </a:ln>
        </p:spPr>
        <p:txBody>
          <a:bodyPr vert="horz" wrap="square" lIns="95335" tIns="47668" rIns="95335" bIns="47668" numCol="1" anchor="t" anchorCtr="0" compatLnSpc="1">
            <a:prstTxWarp prst="textNoShape">
              <a:avLst/>
            </a:prstTxWarp>
          </a:bodyPr>
          <a:lstStyle>
            <a:lvl1pPr defTabSz="954088">
              <a:defRPr sz="1300">
                <a:latin typeface="Times New Roman" pitchFamily="-65" charset="0"/>
              </a:defRPr>
            </a:lvl1pPr>
          </a:lstStyle>
          <a:p>
            <a:pPr>
              <a:defRPr/>
            </a:pPr>
            <a:endParaRPr lang="en-US"/>
          </a:p>
        </p:txBody>
      </p:sp>
      <p:sp>
        <p:nvSpPr>
          <p:cNvPr id="14339" name="Rectangle 3"/>
          <p:cNvSpPr>
            <a:spLocks noGrp="1" noChangeArrowheads="1"/>
          </p:cNvSpPr>
          <p:nvPr>
            <p:ph type="dt" sz="quarter" idx="1"/>
          </p:nvPr>
        </p:nvSpPr>
        <p:spPr bwMode="auto">
          <a:xfrm>
            <a:off x="5440363" y="0"/>
            <a:ext cx="4160837" cy="366713"/>
          </a:xfrm>
          <a:prstGeom prst="rect">
            <a:avLst/>
          </a:prstGeom>
          <a:noFill/>
          <a:ln w="9525">
            <a:noFill/>
            <a:miter lim="800000"/>
            <a:headEnd/>
            <a:tailEnd/>
          </a:ln>
        </p:spPr>
        <p:txBody>
          <a:bodyPr vert="horz" wrap="square" lIns="95335" tIns="47668" rIns="95335" bIns="47668" numCol="1" anchor="t" anchorCtr="0" compatLnSpc="1">
            <a:prstTxWarp prst="textNoShape">
              <a:avLst/>
            </a:prstTxWarp>
          </a:bodyPr>
          <a:lstStyle>
            <a:lvl1pPr algn="r" defTabSz="954088">
              <a:defRPr sz="1300">
                <a:latin typeface="Times New Roman" pitchFamily="-65" charset="0"/>
              </a:defRPr>
            </a:lvl1pPr>
          </a:lstStyle>
          <a:p>
            <a:pPr>
              <a:defRPr/>
            </a:pPr>
            <a:fld id="{FF16E298-8718-D54D-A455-2B9E917F797D}" type="datetime1">
              <a:rPr lang="en-US"/>
              <a:pPr>
                <a:defRPr/>
              </a:pPr>
              <a:t>11/7/12</a:t>
            </a:fld>
            <a:endParaRPr lang="en-US"/>
          </a:p>
        </p:txBody>
      </p:sp>
      <p:sp>
        <p:nvSpPr>
          <p:cNvPr id="14340" name="Rectangle 4"/>
          <p:cNvSpPr>
            <a:spLocks noGrp="1" noChangeArrowheads="1"/>
          </p:cNvSpPr>
          <p:nvPr>
            <p:ph type="ftr" sz="quarter" idx="2"/>
          </p:nvPr>
        </p:nvSpPr>
        <p:spPr bwMode="auto">
          <a:xfrm>
            <a:off x="0" y="6948488"/>
            <a:ext cx="4160838" cy="366712"/>
          </a:xfrm>
          <a:prstGeom prst="rect">
            <a:avLst/>
          </a:prstGeom>
          <a:noFill/>
          <a:ln w="9525">
            <a:noFill/>
            <a:miter lim="800000"/>
            <a:headEnd/>
            <a:tailEnd/>
          </a:ln>
        </p:spPr>
        <p:txBody>
          <a:bodyPr vert="horz" wrap="square" lIns="95335" tIns="47668" rIns="95335" bIns="47668" numCol="1" anchor="b" anchorCtr="0" compatLnSpc="1">
            <a:prstTxWarp prst="textNoShape">
              <a:avLst/>
            </a:prstTxWarp>
          </a:bodyPr>
          <a:lstStyle>
            <a:lvl1pPr defTabSz="954088">
              <a:defRPr sz="1300">
                <a:latin typeface="Times New Roman" pitchFamily="-65" charset="0"/>
              </a:defRPr>
            </a:lvl1pPr>
          </a:lstStyle>
          <a:p>
            <a:pPr>
              <a:defRPr/>
            </a:pPr>
            <a:endParaRPr lang="en-US"/>
          </a:p>
        </p:txBody>
      </p:sp>
      <p:sp>
        <p:nvSpPr>
          <p:cNvPr id="14341" name="Rectangle 5"/>
          <p:cNvSpPr>
            <a:spLocks noGrp="1" noChangeArrowheads="1"/>
          </p:cNvSpPr>
          <p:nvPr>
            <p:ph type="sldNum" sz="quarter" idx="3"/>
          </p:nvPr>
        </p:nvSpPr>
        <p:spPr bwMode="auto">
          <a:xfrm>
            <a:off x="5440363" y="6948488"/>
            <a:ext cx="4160837" cy="366712"/>
          </a:xfrm>
          <a:prstGeom prst="rect">
            <a:avLst/>
          </a:prstGeom>
          <a:noFill/>
          <a:ln w="9525">
            <a:noFill/>
            <a:miter lim="800000"/>
            <a:headEnd/>
            <a:tailEnd/>
          </a:ln>
        </p:spPr>
        <p:txBody>
          <a:bodyPr vert="horz" wrap="square" lIns="95335" tIns="47668" rIns="95335" bIns="47668" numCol="1" anchor="b" anchorCtr="0" compatLnSpc="1">
            <a:prstTxWarp prst="textNoShape">
              <a:avLst/>
            </a:prstTxWarp>
          </a:bodyPr>
          <a:lstStyle>
            <a:lvl1pPr algn="r" defTabSz="954088">
              <a:defRPr sz="1300">
                <a:latin typeface="Times New Roman" pitchFamily="-65" charset="0"/>
              </a:defRPr>
            </a:lvl1pPr>
          </a:lstStyle>
          <a:p>
            <a:pPr>
              <a:defRPr/>
            </a:pPr>
            <a:fld id="{8AFDA8BE-9F59-F749-835F-296EBE7F2CA2}" type="slidenum">
              <a:rPr lang="en-US"/>
              <a:pPr>
                <a:defRPr/>
              </a:pPr>
              <a:t>‹#›</a:t>
            </a:fld>
            <a:endParaRPr lang="en-US"/>
          </a:p>
        </p:txBody>
      </p:sp>
    </p:spTree>
    <p:extLst>
      <p:ext uri="{BB962C8B-B14F-4D97-AF65-F5344CB8AC3E}">
        <p14:creationId xmlns:p14="http://schemas.microsoft.com/office/powerpoint/2010/main" val="2148816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4160838" cy="366713"/>
          </a:xfrm>
          <a:prstGeom prst="rect">
            <a:avLst/>
          </a:prstGeom>
          <a:noFill/>
          <a:ln w="9525">
            <a:noFill/>
            <a:miter lim="800000"/>
            <a:headEnd/>
            <a:tailEnd/>
          </a:ln>
        </p:spPr>
        <p:txBody>
          <a:bodyPr vert="horz" wrap="square" lIns="95335" tIns="47668" rIns="95335" bIns="47668" numCol="1" anchor="t" anchorCtr="0" compatLnSpc="1">
            <a:prstTxWarp prst="textNoShape">
              <a:avLst/>
            </a:prstTxWarp>
          </a:bodyPr>
          <a:lstStyle>
            <a:lvl1pPr defTabSz="954088">
              <a:defRPr sz="1300">
                <a:latin typeface="Times New Roman" pitchFamily="-65" charset="0"/>
              </a:defRPr>
            </a:lvl1pPr>
          </a:lstStyle>
          <a:p>
            <a:pPr>
              <a:defRPr/>
            </a:pPr>
            <a:endParaRPr lang="en-US"/>
          </a:p>
        </p:txBody>
      </p:sp>
      <p:sp>
        <p:nvSpPr>
          <p:cNvPr id="16387" name="Rectangle 9"/>
          <p:cNvSpPr>
            <a:spLocks noGrp="1" noRot="1" noChangeAspect="1" noChangeArrowheads="1"/>
          </p:cNvSpPr>
          <p:nvPr>
            <p:ph type="sldImg" idx="2"/>
          </p:nvPr>
        </p:nvSpPr>
        <p:spPr bwMode="auto">
          <a:xfrm>
            <a:off x="2973388" y="549275"/>
            <a:ext cx="3656012" cy="2741613"/>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1279525" y="3473450"/>
            <a:ext cx="7042150" cy="3292475"/>
          </a:xfrm>
          <a:prstGeom prst="rect">
            <a:avLst/>
          </a:prstGeom>
          <a:noFill/>
          <a:ln w="9525">
            <a:noFill/>
            <a:miter lim="800000"/>
            <a:headEnd/>
            <a:tailEnd/>
          </a:ln>
        </p:spPr>
        <p:txBody>
          <a:bodyPr vert="horz" wrap="square" lIns="95335" tIns="47668" rIns="95335" bIns="4766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9" name="Rectangle 11"/>
          <p:cNvSpPr>
            <a:spLocks noGrp="1" noChangeArrowheads="1"/>
          </p:cNvSpPr>
          <p:nvPr>
            <p:ph type="dt" idx="1"/>
          </p:nvPr>
        </p:nvSpPr>
        <p:spPr bwMode="auto">
          <a:xfrm>
            <a:off x="5440363" y="0"/>
            <a:ext cx="4160837" cy="366713"/>
          </a:xfrm>
          <a:prstGeom prst="rect">
            <a:avLst/>
          </a:prstGeom>
          <a:noFill/>
          <a:ln w="9525">
            <a:noFill/>
            <a:miter lim="800000"/>
            <a:headEnd/>
            <a:tailEnd/>
          </a:ln>
        </p:spPr>
        <p:txBody>
          <a:bodyPr vert="horz" wrap="square" lIns="95335" tIns="47668" rIns="95335" bIns="47668" numCol="1" anchor="t" anchorCtr="0" compatLnSpc="1">
            <a:prstTxWarp prst="textNoShape">
              <a:avLst/>
            </a:prstTxWarp>
          </a:bodyPr>
          <a:lstStyle>
            <a:lvl1pPr algn="r" defTabSz="954088">
              <a:defRPr sz="1300">
                <a:latin typeface="Times New Roman" pitchFamily="-65" charset="0"/>
              </a:defRPr>
            </a:lvl1pPr>
          </a:lstStyle>
          <a:p>
            <a:pPr>
              <a:defRPr/>
            </a:pPr>
            <a:fld id="{EEC3073E-DAB8-8248-B4F9-94E1B70232CA}" type="datetime1">
              <a:rPr lang="en-US"/>
              <a:pPr>
                <a:defRPr/>
              </a:pPr>
              <a:t>11/7/12</a:t>
            </a:fld>
            <a:endParaRPr lang="en-US"/>
          </a:p>
        </p:txBody>
      </p:sp>
      <p:sp>
        <p:nvSpPr>
          <p:cNvPr id="2060" name="Rectangle 12"/>
          <p:cNvSpPr>
            <a:spLocks noGrp="1" noChangeArrowheads="1"/>
          </p:cNvSpPr>
          <p:nvPr>
            <p:ph type="ftr" sz="quarter" idx="4"/>
          </p:nvPr>
        </p:nvSpPr>
        <p:spPr bwMode="auto">
          <a:xfrm>
            <a:off x="0" y="6948488"/>
            <a:ext cx="4160838" cy="366712"/>
          </a:xfrm>
          <a:prstGeom prst="rect">
            <a:avLst/>
          </a:prstGeom>
          <a:noFill/>
          <a:ln w="9525">
            <a:noFill/>
            <a:miter lim="800000"/>
            <a:headEnd/>
            <a:tailEnd/>
          </a:ln>
        </p:spPr>
        <p:txBody>
          <a:bodyPr vert="horz" wrap="square" lIns="95335" tIns="47668" rIns="95335" bIns="47668" numCol="1" anchor="b" anchorCtr="0" compatLnSpc="1">
            <a:prstTxWarp prst="textNoShape">
              <a:avLst/>
            </a:prstTxWarp>
          </a:bodyPr>
          <a:lstStyle>
            <a:lvl1pPr defTabSz="954088">
              <a:defRPr sz="1300">
                <a:latin typeface="Times New Roman" pitchFamily="-65" charset="0"/>
              </a:defRPr>
            </a:lvl1pPr>
          </a:lstStyle>
          <a:p>
            <a:pPr>
              <a:defRPr/>
            </a:pPr>
            <a:endParaRPr lang="en-US"/>
          </a:p>
        </p:txBody>
      </p:sp>
      <p:sp>
        <p:nvSpPr>
          <p:cNvPr id="2061" name="Rectangle 13"/>
          <p:cNvSpPr>
            <a:spLocks noGrp="1" noChangeArrowheads="1"/>
          </p:cNvSpPr>
          <p:nvPr>
            <p:ph type="sldNum" sz="quarter" idx="5"/>
          </p:nvPr>
        </p:nvSpPr>
        <p:spPr bwMode="auto">
          <a:xfrm>
            <a:off x="5440363" y="6948488"/>
            <a:ext cx="4160837" cy="366712"/>
          </a:xfrm>
          <a:prstGeom prst="rect">
            <a:avLst/>
          </a:prstGeom>
          <a:noFill/>
          <a:ln w="9525">
            <a:noFill/>
            <a:miter lim="800000"/>
            <a:headEnd/>
            <a:tailEnd/>
          </a:ln>
        </p:spPr>
        <p:txBody>
          <a:bodyPr vert="horz" wrap="square" lIns="95335" tIns="47668" rIns="95335" bIns="47668" numCol="1" anchor="b" anchorCtr="0" compatLnSpc="1">
            <a:prstTxWarp prst="textNoShape">
              <a:avLst/>
            </a:prstTxWarp>
          </a:bodyPr>
          <a:lstStyle>
            <a:lvl1pPr algn="r" defTabSz="954088">
              <a:defRPr sz="1300">
                <a:latin typeface="Times New Roman" pitchFamily="-65" charset="0"/>
              </a:defRPr>
            </a:lvl1pPr>
          </a:lstStyle>
          <a:p>
            <a:pPr>
              <a:defRPr/>
            </a:pPr>
            <a:fld id="{FF47D0A0-13C0-DB40-B768-5FBA6F392ED9}" type="slidenum">
              <a:rPr lang="en-US"/>
              <a:pPr>
                <a:defRPr/>
              </a:pPr>
              <a:t>‹#›</a:t>
            </a:fld>
            <a:endParaRPr lang="en-US"/>
          </a:p>
        </p:txBody>
      </p:sp>
    </p:spTree>
    <p:extLst>
      <p:ext uri="{BB962C8B-B14F-4D97-AF65-F5344CB8AC3E}">
        <p14:creationId xmlns:p14="http://schemas.microsoft.com/office/powerpoint/2010/main" val="1832448754"/>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a:spLocks noGrp="1" noChangeArrowheads="1"/>
          </p:cNvSpPr>
          <p:nvPr>
            <p:ph type="dt" sz="quarter" idx="1"/>
          </p:nvPr>
        </p:nvSpPr>
        <p:spPr>
          <a:noFill/>
        </p:spPr>
        <p:txBody>
          <a:bodyPr/>
          <a:lstStyle/>
          <a:p>
            <a:fld id="{B5B67520-27EE-D341-9802-A17C6553D704}" type="datetime1">
              <a:rPr lang="en-US">
                <a:latin typeface="Times New Roman" charset="0"/>
              </a:rPr>
              <a:pPr/>
              <a:t>11/7/12</a:t>
            </a:fld>
            <a:endParaRPr lang="en-US">
              <a:latin typeface="Times New Roman" charset="0"/>
            </a:endParaRPr>
          </a:p>
        </p:txBody>
      </p:sp>
      <p:sp>
        <p:nvSpPr>
          <p:cNvPr id="18435" name="Rectangle 13"/>
          <p:cNvSpPr>
            <a:spLocks noGrp="1" noChangeArrowheads="1"/>
          </p:cNvSpPr>
          <p:nvPr>
            <p:ph type="sldNum" sz="quarter" idx="5"/>
          </p:nvPr>
        </p:nvSpPr>
        <p:spPr>
          <a:noFill/>
        </p:spPr>
        <p:txBody>
          <a:bodyPr/>
          <a:lstStyle/>
          <a:p>
            <a:fld id="{3BF5C223-E7E8-BA4D-861E-339C4367B585}" type="slidenum">
              <a:rPr lang="en-US">
                <a:latin typeface="Times New Roman" charset="0"/>
              </a:rPr>
              <a:pPr/>
              <a:t>1</a:t>
            </a:fld>
            <a:endParaRPr lang="en-US">
              <a:latin typeface="Times New Roman" charset="0"/>
            </a:endParaRPr>
          </a:p>
        </p:txBody>
      </p:sp>
      <p:sp>
        <p:nvSpPr>
          <p:cNvPr id="18436" name="Rectangle 2"/>
          <p:cNvSpPr>
            <a:spLocks noGrp="1" noRot="1" noChangeAspect="1" noChangeArrowheads="1" noTextEdit="1"/>
          </p:cNvSpPr>
          <p:nvPr>
            <p:ph type="sldImg"/>
          </p:nvPr>
        </p:nvSpPr>
        <p:spPr>
          <a:ln/>
        </p:spPr>
      </p:sp>
      <p:sp>
        <p:nvSpPr>
          <p:cNvPr id="18437" name="Rectangle 3"/>
          <p:cNvSpPr>
            <a:spLocks noGrp="1" noChangeArrowheads="1"/>
          </p:cNvSpPr>
          <p:nvPr>
            <p:ph type="body" idx="1"/>
          </p:nvPr>
        </p:nvSpPr>
        <p:spPr>
          <a:noFill/>
          <a:ln/>
        </p:spPr>
        <p:txBody>
          <a:bodyPr/>
          <a:lstStyle/>
          <a:p>
            <a:endParaRPr lang="en-US">
              <a:latin typeface="Arial"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U = untrusted. Which is the same as tainted. Doing this</a:t>
            </a:r>
            <a:r>
              <a:rPr lang="en-US" altLang="zh-CN" baseline="0" dirty="0" smtClean="0"/>
              <a:t> to try to avoid confusion.</a:t>
            </a:r>
            <a:endParaRPr lang="zh-CN" altLang="en-US" dirty="0"/>
          </a:p>
        </p:txBody>
      </p:sp>
      <p:sp>
        <p:nvSpPr>
          <p:cNvPr id="4" name="日期占位符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灯片编号占位符 4"/>
          <p:cNvSpPr>
            <a:spLocks noGrp="1"/>
          </p:cNvSpPr>
          <p:nvPr>
            <p:ph type="sldNum" sz="quarter" idx="11"/>
          </p:nvPr>
        </p:nvSpPr>
        <p:spPr/>
        <p:txBody>
          <a:bodyPr/>
          <a:lstStyle/>
          <a:p>
            <a:pPr>
              <a:defRPr/>
            </a:pPr>
            <a:fld id="{FF47D0A0-13C0-DB40-B768-5FBA6F392ED9}" type="slidenum">
              <a:rPr lang="en-US" smtClean="0"/>
              <a:pPr>
                <a:defRPr/>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Rot="1" noChangeAspect="1" noChangeArrowheads="1"/>
          </p:cNvSpPr>
          <p:nvPr>
            <p:ph type="sldImg"/>
          </p:nvPr>
        </p:nvSpPr>
        <p:spPr bwMode="auto">
          <a:xfrm>
            <a:off x="2971800" y="549275"/>
            <a:ext cx="3657600" cy="2743200"/>
          </a:xfrm>
          <a:prstGeom prst="rect">
            <a:avLst/>
          </a:prstGeom>
          <a:solidFill>
            <a:srgbClr val="FFFFFF"/>
          </a:solidFill>
          <a:ln>
            <a:solidFill>
              <a:srgbClr val="000000"/>
            </a:solidFill>
            <a:miter lim="800000"/>
            <a:headEnd/>
            <a:tailEnd/>
          </a:ln>
        </p:spPr>
      </p:sp>
      <p:sp>
        <p:nvSpPr>
          <p:cNvPr id="22530" name="Rectangle 2"/>
          <p:cNvSpPr>
            <a:spLocks noGrp="1" noChangeArrowheads="1"/>
          </p:cNvSpPr>
          <p:nvPr>
            <p:ph type="body" idx="1"/>
          </p:nvPr>
        </p:nvSpPr>
        <p:spPr bwMode="auto">
          <a:xfrm>
            <a:off x="960120" y="3474720"/>
            <a:ext cx="7680960" cy="3291840"/>
          </a:xfrm>
          <a:prstGeom prst="rect">
            <a:avLst/>
          </a:prstGeom>
          <a:noFill/>
          <a:ln>
            <a:miter lim="800000"/>
            <a:headEnd/>
            <a:tailEnd/>
          </a:ln>
        </p:spPr>
        <p:txBody>
          <a:bodyPr/>
          <a:lstStyle/>
          <a:p>
            <a:r>
              <a:rPr lang="en-US" sz="2200">
                <a:latin typeface="Lucida Grande" charset="0"/>
                <a:ea typeface="Lucida Grande" charset="0"/>
                <a:cs typeface="Lucida Grande" charset="0"/>
                <a:sym typeface="Lucida Grande" charset="0"/>
              </a:rPr>
              <a:t>What does it mean to track?</a:t>
            </a:r>
          </a:p>
          <a:p>
            <a:r>
              <a:rPr lang="en-US" sz="2200">
                <a:latin typeface="Lucida Grande" charset="0"/>
                <a:ea typeface="Lucida Grande" charset="0"/>
                <a:cs typeface="Lucida Grande" charset="0"/>
                <a:sym typeface="Lucida Grande" charset="0"/>
              </a:rPr>
              <a:t>Reset tag is not hardcoded. Comes from some logic</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Rot="1" noChangeAspect="1" noChangeArrowheads="1"/>
          </p:cNvSpPr>
          <p:nvPr>
            <p:ph type="sldImg"/>
          </p:nvPr>
        </p:nvSpPr>
        <p:spPr bwMode="auto">
          <a:xfrm>
            <a:off x="2971800" y="549275"/>
            <a:ext cx="3657600" cy="2743200"/>
          </a:xfrm>
          <a:prstGeom prst="rect">
            <a:avLst/>
          </a:prstGeom>
          <a:solidFill>
            <a:srgbClr val="FFFFFF"/>
          </a:solidFill>
          <a:ln>
            <a:solidFill>
              <a:srgbClr val="000000"/>
            </a:solidFill>
            <a:miter lim="800000"/>
            <a:headEnd/>
            <a:tailEnd/>
          </a:ln>
        </p:spPr>
      </p:sp>
      <p:sp>
        <p:nvSpPr>
          <p:cNvPr id="26626" name="Rectangle 2"/>
          <p:cNvSpPr>
            <a:spLocks noGrp="1" noChangeArrowheads="1"/>
          </p:cNvSpPr>
          <p:nvPr>
            <p:ph type="body" idx="1"/>
          </p:nvPr>
        </p:nvSpPr>
        <p:spPr bwMode="auto">
          <a:xfrm>
            <a:off x="960120" y="3474720"/>
            <a:ext cx="7680960" cy="3291840"/>
          </a:xfrm>
          <a:prstGeom prst="rect">
            <a:avLst/>
          </a:prstGeom>
          <a:noFill/>
          <a:ln>
            <a:miter lim="800000"/>
            <a:headEnd/>
            <a:tailEnd/>
          </a:ln>
        </p:spPr>
        <p:txBody>
          <a:bodyPr/>
          <a:lstStyle/>
          <a:p>
            <a:r>
              <a:rPr lang="en-US" sz="2200">
                <a:latin typeface="Lucida Grande" charset="0"/>
                <a:ea typeface="Lucida Grande" charset="0"/>
                <a:cs typeface="Lucida Grande" charset="0"/>
                <a:sym typeface="Lucida Grande" charset="0"/>
              </a:rPr>
              <a:t>What does it mean to track?</a:t>
            </a:r>
          </a:p>
          <a:p>
            <a:r>
              <a:rPr lang="en-US" sz="2200">
                <a:latin typeface="Lucida Grande" charset="0"/>
                <a:ea typeface="Lucida Grande" charset="0"/>
                <a:cs typeface="Lucida Grande" charset="0"/>
                <a:sym typeface="Lucida Grande" charset="0"/>
              </a:rPr>
              <a:t>Reset tag is not hardcoded. Comes from some logic</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Make the data-path blue.</a:t>
            </a:r>
          </a:p>
          <a:p>
            <a:r>
              <a:rPr lang="en-US" dirty="0" err="1" smtClean="0"/>
              <a:t>Untrusted</a:t>
            </a:r>
            <a:r>
              <a:rPr lang="en-US" dirty="0" smtClean="0"/>
              <a:t> can set bounds, but not overwrite.</a:t>
            </a:r>
          </a:p>
          <a:p>
            <a:r>
              <a:rPr lang="en-US" dirty="0" err="1" smtClean="0"/>
              <a:t>Mem</a:t>
            </a:r>
            <a:r>
              <a:rPr lang="en-US" dirty="0" smtClean="0"/>
              <a:t> block prevents red from overwriting blue.</a:t>
            </a:r>
          </a:p>
          <a:p>
            <a:r>
              <a:rPr lang="en-US" dirty="0" smtClean="0"/>
              <a:t>Show nesting of stack somehow.</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GLIFT logic</a:t>
            </a:r>
            <a:r>
              <a:rPr lang="en-US" baseline="0" dirty="0" smtClean="0"/>
              <a:t> for digital circuits can be generated in three steps.</a:t>
            </a:r>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take a look at the existing encoding technique for GLIFT. In the existing</a:t>
            </a:r>
            <a:r>
              <a:rPr lang="en-US" baseline="0" dirty="0" smtClean="0"/>
              <a:t> encoding, a data bit and its label are encoded as separately as a pair (a, </a:t>
            </a:r>
            <a:r>
              <a:rPr lang="en-US" baseline="0" dirty="0" err="1" smtClean="0"/>
              <a:t>a_t</a:t>
            </a:r>
            <a:r>
              <a:rPr lang="en-US" baseline="0" dirty="0" smtClean="0"/>
              <a:t>). The alphabet contains 4 symbols, i.e., trusted 0, </a:t>
            </a:r>
            <a:r>
              <a:rPr lang="en-US" baseline="0" dirty="0" err="1" smtClean="0"/>
              <a:t>untrusted</a:t>
            </a:r>
            <a:r>
              <a:rPr lang="en-US" baseline="0" dirty="0" smtClean="0"/>
              <a:t> 0, trusted 1 and </a:t>
            </a:r>
            <a:r>
              <a:rPr lang="en-US" baseline="0" dirty="0" err="1" smtClean="0"/>
              <a:t>untrusted</a:t>
            </a:r>
            <a:r>
              <a:rPr lang="en-US" baseline="0" dirty="0" smtClean="0"/>
              <a:t> 1. The binary codes assigned to these symbols are 00, 01, 10, 11 respectively.  We have observed that there are some drawbacks with the existing encoding. Firstly, the alphabet contains redundant symbols because the value of an </a:t>
            </a:r>
            <a:r>
              <a:rPr lang="en-US" baseline="0" dirty="0" err="1" smtClean="0"/>
              <a:t>untrusted</a:t>
            </a:r>
            <a:r>
              <a:rPr lang="en-US" baseline="0" dirty="0" smtClean="0"/>
              <a:t> variable can be ignored in label propagation. Secondly, the existing encoding introduces large area, delay and simulation time overheads resulting from complex GLIFT logic for primitive gates who are basic building blocks of large GLIFT circuits. Finally, high design complexity. Under the existing encoding technique, the GLIFT logic and the original circuit are nested because the GLIFT circuit requires intermediate wires from the original design. Now that the existing encoding technique has some drawbacks, we propose an improved encoding scheme for GLIFT logic representation.</a:t>
            </a:r>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new encoding</a:t>
            </a:r>
            <a:r>
              <a:rPr lang="en-US" baseline="0" dirty="0" smtClean="0"/>
              <a:t> technique combines the </a:t>
            </a:r>
            <a:r>
              <a:rPr lang="en-US" baseline="0" dirty="0" err="1" smtClean="0"/>
              <a:t>untrusted</a:t>
            </a:r>
            <a:r>
              <a:rPr lang="en-US" baseline="0" dirty="0" smtClean="0"/>
              <a:t> 0 and </a:t>
            </a:r>
            <a:r>
              <a:rPr lang="en-US" baseline="0" dirty="0" err="1" smtClean="0"/>
              <a:t>untrusted</a:t>
            </a:r>
            <a:r>
              <a:rPr lang="en-US" baseline="0" dirty="0" smtClean="0"/>
              <a:t> 1 symbols in the old alphabet to </a:t>
            </a:r>
            <a:r>
              <a:rPr lang="en-US" baseline="0" dirty="0" err="1" smtClean="0"/>
              <a:t>untrusted</a:t>
            </a:r>
            <a:r>
              <a:rPr lang="en-US" baseline="0" dirty="0" smtClean="0"/>
              <a:t> don’t-care, i.e. X_U. Now that these two symbols are combined to a single one, the number of symbols in the new alphabet has been reduced to 3. It is quite necessary to point out that this reduction is based on the inherent property of GLIFT and thus cannot be found by a logic synthesizer. Further, this reduction is more important than assigning binary codes to the symbols in the new alphabet itself.  We encode the symbols in the new alphabet as 00, 11 and 01 respectively. There are several reasons for choosing the encoding E prime. First of all, it is the best among all 24 possible encoding schemes for the primitive gates. Secondly, the GLIFT logic and the original circuit are separated rather than nested. Finally, this encoding enables circuit redundancy when there is no </a:t>
            </a:r>
            <a:r>
              <a:rPr lang="en-US" baseline="0" dirty="0" err="1" smtClean="0"/>
              <a:t>untrusted</a:t>
            </a:r>
            <a:r>
              <a:rPr lang="en-US" baseline="0" dirty="0" smtClean="0"/>
              <a:t> input. We will go in more detail on these.</a:t>
            </a:r>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a:t>
            </a:r>
            <a:r>
              <a:rPr lang="en-US" baseline="0" dirty="0" smtClean="0"/>
              <a:t> the old encoding technique, the GLIFT logic for n-input AND, NAND, OR and NOR gates are show by the two logic equations, where product is defined as logic AND operation and the minus sign means removing the last term from the equation. We can see that the number of product terms is exponential to the number of inputs, to be specific 2^n. Using the new encoding, the GLIFT logic for n-input AND </a:t>
            </a:r>
            <a:r>
              <a:rPr lang="en-US" baseline="0" dirty="0" err="1" smtClean="0"/>
              <a:t>and</a:t>
            </a:r>
            <a:r>
              <a:rPr lang="en-US" baseline="0" dirty="0" smtClean="0"/>
              <a:t> OR gates are simply two n-input AND </a:t>
            </a:r>
            <a:r>
              <a:rPr lang="en-US" baseline="0" dirty="0" err="1" smtClean="0"/>
              <a:t>and</a:t>
            </a:r>
            <a:r>
              <a:rPr lang="en-US" baseline="0" dirty="0" smtClean="0"/>
              <a:t> OR gates respectively. For a better understanding, let’s consider the GLIFT logic for some 2-input gates… The new GLIFT logic would be worse if a design contains a high percentage of invertors. Since the new GLIFT logic for the </a:t>
            </a:r>
            <a:r>
              <a:rPr lang="en-US" baseline="0" dirty="0" err="1" smtClean="0"/>
              <a:t>invertor</a:t>
            </a:r>
            <a:r>
              <a:rPr lang="en-US" baseline="0" dirty="0" smtClean="0"/>
              <a:t> are two invertors, the new GLIFT logic for n-input NAND and NOR gates are simply two n-input NAND and NOR gates. Further, we can consider more complex components such 2-input multiplexer. We need to use the GLIFT for AND, OR and NOT to construct tracking logic for a MUX-2. Since the GLIFT logic for primitive gates are simpler under the new encoding scheme. The tracking logic for MUX-2 will be more efficiently represented using the new encoding technique. </a:t>
            </a:r>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old GLIFT logic requires intermediate wires from the original design. Thus, the GLIFT circuit and the original circuit are nested. Under the new encoding, the GLIFT logic contains all the information for taint propagation and is completely independent from the original design. This is very useful for static verification scenarios, where the GLIFT will be removed after the verification completes.  It is also useful for 3-D integration of the GLIFT logic  as a security layer since communication between the stacked security layer and the original circuit is significantly reduced.</a:t>
            </a:r>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highlight of the new encoding</a:t>
            </a:r>
            <a:r>
              <a:rPr lang="en-US" baseline="0" dirty="0" smtClean="0"/>
              <a:t> is that it enables circuit redundancy where there is no </a:t>
            </a:r>
            <a:r>
              <a:rPr lang="en-US" baseline="0" dirty="0" err="1" smtClean="0"/>
              <a:t>untrusted</a:t>
            </a:r>
            <a:r>
              <a:rPr lang="en-US" baseline="0" dirty="0" smtClean="0"/>
              <a:t> input. In this case, the GLIFT logic will be exactly twice the original design, which implements TMR for fault tolerance. As we known, fault tolerance is another important property that usually needs to be enforced in high assurance systems.</a:t>
            </a:r>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Kevin Fu </a:t>
            </a:r>
            <a:r>
              <a:rPr lang="en-US" dirty="0" err="1" smtClean="0"/>
              <a:t>Umass</a:t>
            </a:r>
            <a:r>
              <a:rPr lang="en-US" baseline="0" dirty="0" smtClean="0"/>
              <a:t> Amherst</a:t>
            </a:r>
          </a:p>
          <a:p>
            <a:r>
              <a:rPr lang="en-US" baseline="0" dirty="0" smtClean="0"/>
              <a:t>Yoshi Kohno (UW), Stefan Savage (UCSD)</a:t>
            </a:r>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a:t>
            </a:fld>
            <a:endParaRPr lang="en-US"/>
          </a:p>
        </p:txBody>
      </p:sp>
    </p:spTree>
    <p:extLst>
      <p:ext uri="{BB962C8B-B14F-4D97-AF65-F5344CB8AC3E}">
        <p14:creationId xmlns:p14="http://schemas.microsoft.com/office/powerpoint/2010/main" val="1113551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used some IWLS benchmarks for area, delay and simulation time analysis. The area results are normalized respect to the original benchmark. For example, the old GLIFT logic for ttt2 is about 7 and a half times of the original benchmark while its new GLIFT logic is about 3 and a half times. </a:t>
            </a:r>
            <a:r>
              <a:rPr kumimoji="1" lang="en-US" sz="1200" kern="1200" dirty="0" smtClean="0">
                <a:solidFill>
                  <a:schemeClr val="tx1"/>
                </a:solidFill>
                <a:latin typeface="Arial" pitchFamily="-65" charset="0"/>
                <a:ea typeface="ＭＳ Ｐゴシック" pitchFamily="-65" charset="-128"/>
                <a:cs typeface="ＭＳ Ｐゴシック" pitchFamily="-65" charset="-128"/>
              </a:rPr>
              <a:t>Percentage data in the graph </a:t>
            </a:r>
            <a:r>
              <a:rPr kumimoji="1" lang="en-US" sz="1200" b="0" kern="1200" dirty="0" smtClean="0">
                <a:solidFill>
                  <a:schemeClr val="tx1"/>
                </a:solidFill>
                <a:latin typeface="Arial" pitchFamily="-65" charset="0"/>
                <a:ea typeface="ＭＳ Ｐゴシック" pitchFamily="-65" charset="-128"/>
                <a:cs typeface="ＭＳ Ｐゴシック" pitchFamily="-65" charset="-128"/>
              </a:rPr>
              <a:t>show </a:t>
            </a:r>
            <a:r>
              <a:rPr kumimoji="1" lang="en-US" sz="1200" b="0" kern="1200" dirty="0" smtClean="0">
                <a:solidFill>
                  <a:srgbClr val="FF0000"/>
                </a:solidFill>
                <a:latin typeface="Arial" pitchFamily="-65" charset="0"/>
                <a:ea typeface="ＭＳ Ｐゴシック" pitchFamily="-65" charset="-128"/>
                <a:cs typeface="ＭＳ Ｐゴシック" pitchFamily="-65" charset="-128"/>
              </a:rPr>
              <a:t>reductions in area achieved</a:t>
            </a:r>
            <a:r>
              <a:rPr kumimoji="1" lang="en-US" sz="1200" b="0" kern="1200" baseline="0" dirty="0" smtClean="0">
                <a:solidFill>
                  <a:srgbClr val="FF0000"/>
                </a:solidFill>
                <a:latin typeface="Arial" pitchFamily="-65" charset="0"/>
                <a:ea typeface="ＭＳ Ｐゴシック" pitchFamily="-65" charset="-128"/>
                <a:cs typeface="ＭＳ Ｐゴシック" pitchFamily="-65" charset="-128"/>
              </a:rPr>
              <a:t> by the new encoding technique. </a:t>
            </a:r>
            <a:r>
              <a:rPr kumimoji="1" lang="en-US" sz="1000" kern="1200" dirty="0" smtClean="0">
                <a:solidFill>
                  <a:schemeClr val="tx1"/>
                </a:solidFill>
                <a:latin typeface="Arial" pitchFamily="-65" charset="0"/>
                <a:ea typeface="ＭＳ Ｐゴシック" pitchFamily="-65" charset="-128"/>
                <a:cs typeface="ＭＳ Ｐゴシック" pitchFamily="-65" charset="-128"/>
              </a:rPr>
              <a:t>On average </a:t>
            </a:r>
            <a:r>
              <a:rPr kumimoji="1" lang="en-US" sz="1000" b="1" kern="1200" dirty="0" smtClean="0">
                <a:solidFill>
                  <a:srgbClr val="FF0000"/>
                </a:solidFill>
                <a:latin typeface="Arial" pitchFamily="-65" charset="0"/>
                <a:ea typeface="ＭＳ Ｐゴシック" pitchFamily="-65" charset="-128"/>
                <a:cs typeface="ＭＳ Ｐゴシック" pitchFamily="-65" charset="-128"/>
              </a:rPr>
              <a:t>25.7%</a:t>
            </a:r>
            <a:r>
              <a:rPr kumimoji="1" lang="en-US" sz="1000" kern="1200" dirty="0" smtClean="0">
                <a:solidFill>
                  <a:schemeClr val="tx1"/>
                </a:solidFill>
                <a:latin typeface="Arial" pitchFamily="-65" charset="0"/>
                <a:ea typeface="ＭＳ Ｐゴシック" pitchFamily="-65" charset="-128"/>
                <a:cs typeface="ＭＳ Ｐゴシック" pitchFamily="-65" charset="-128"/>
              </a:rPr>
              <a:t> reductions in area is reported on the 30 largest</a:t>
            </a:r>
            <a:r>
              <a:rPr kumimoji="1" lang="en-US" sz="1000" kern="1200" baseline="0" dirty="0" smtClean="0">
                <a:solidFill>
                  <a:schemeClr val="tx1"/>
                </a:solidFill>
                <a:latin typeface="Arial" pitchFamily="-65" charset="0"/>
                <a:ea typeface="ＭＳ Ｐゴシック" pitchFamily="-65" charset="-128"/>
                <a:cs typeface="ＭＳ Ｐゴシック" pitchFamily="-65" charset="-128"/>
              </a:rPr>
              <a:t> circuits in the benchmark set</a:t>
            </a:r>
            <a:r>
              <a:rPr kumimoji="1" lang="en-US" sz="1200" b="0" kern="1200" baseline="0" dirty="0" smtClean="0">
                <a:solidFill>
                  <a:schemeClr val="tx1"/>
                </a:solidFill>
                <a:latin typeface="Arial" pitchFamily="-65" charset="0"/>
                <a:ea typeface="ＭＳ Ｐゴシック" pitchFamily="-65" charset="-128"/>
                <a:cs typeface="ＭＳ Ｐゴシック" pitchFamily="-65" charset="-128"/>
              </a:rPr>
              <a:t>.</a:t>
            </a:r>
            <a:endParaRPr kumimoji="1" lang="en-US" sz="1000" kern="1200" dirty="0" smtClean="0">
              <a:solidFill>
                <a:schemeClr val="tx1"/>
              </a:solidFill>
              <a:latin typeface="Arial" pitchFamily="-65" charset="0"/>
              <a:ea typeface="ＭＳ Ｐゴシック" pitchFamily="-65" charset="-128"/>
              <a:cs typeface="ＭＳ Ｐゴシック" pitchFamily="-65" charset="-128"/>
            </a:endParaRPr>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26</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new encoding also achieves</a:t>
            </a:r>
            <a:r>
              <a:rPr lang="en-US" baseline="0" dirty="0" smtClean="0"/>
              <a:t> significant improvements in delay. It has reported </a:t>
            </a:r>
            <a:r>
              <a:rPr kumimoji="1" lang="en-US" sz="1000" kern="1200" baseline="0" dirty="0" smtClean="0">
                <a:solidFill>
                  <a:schemeClr val="tx1"/>
                </a:solidFill>
                <a:latin typeface="Arial" pitchFamily="-65" charset="0"/>
                <a:ea typeface="ＭＳ Ｐゴシック" pitchFamily="-65" charset="-128"/>
              </a:rPr>
              <a:t>o</a:t>
            </a:r>
            <a:r>
              <a:rPr kumimoji="1" lang="en-US" sz="1000" kern="1200" dirty="0" smtClean="0">
                <a:solidFill>
                  <a:schemeClr val="tx1"/>
                </a:solidFill>
                <a:latin typeface="Arial" pitchFamily="-65" charset="0"/>
                <a:ea typeface="ＭＳ Ｐゴシック" pitchFamily="-65" charset="-128"/>
                <a:cs typeface="ＭＳ Ｐゴシック" pitchFamily="-65" charset="-128"/>
              </a:rPr>
              <a:t>n average </a:t>
            </a:r>
            <a:r>
              <a:rPr kumimoji="1" lang="en-US" sz="1000" b="1" kern="1200" dirty="0" smtClean="0">
                <a:solidFill>
                  <a:srgbClr val="FF0000"/>
                </a:solidFill>
                <a:latin typeface="Arial" pitchFamily="-65" charset="0"/>
                <a:ea typeface="ＭＳ Ｐゴシック" pitchFamily="-65" charset="-128"/>
                <a:cs typeface="ＭＳ Ｐゴシック" pitchFamily="-65" charset="-128"/>
              </a:rPr>
              <a:t>31.4%</a:t>
            </a:r>
            <a:r>
              <a:rPr kumimoji="1" lang="en-US" sz="1000" b="1" kern="1200" dirty="0" smtClean="0">
                <a:solidFill>
                  <a:schemeClr val="tx1"/>
                </a:solidFill>
                <a:latin typeface="Arial" pitchFamily="-65" charset="0"/>
                <a:ea typeface="ＭＳ Ｐゴシック" pitchFamily="-65" charset="-128"/>
                <a:cs typeface="ＭＳ Ｐゴシック" pitchFamily="-65" charset="-128"/>
              </a:rPr>
              <a:t> </a:t>
            </a:r>
            <a:r>
              <a:rPr kumimoji="1" lang="en-US" sz="1000" kern="1200" dirty="0" smtClean="0">
                <a:solidFill>
                  <a:schemeClr val="tx1"/>
                </a:solidFill>
                <a:latin typeface="Arial" pitchFamily="-65" charset="0"/>
                <a:ea typeface="ＭＳ Ｐゴシック" pitchFamily="-65" charset="-128"/>
                <a:cs typeface="ＭＳ Ｐゴシック" pitchFamily="-65" charset="-128"/>
              </a:rPr>
              <a:t>reductions in delay and </a:t>
            </a:r>
            <a:r>
              <a:rPr kumimoji="1" lang="en-US" sz="1000" b="1" kern="1200" dirty="0" smtClean="0">
                <a:solidFill>
                  <a:srgbClr val="FF0000"/>
                </a:solidFill>
                <a:latin typeface="Arial" pitchFamily="-65" charset="0"/>
                <a:ea typeface="ＭＳ Ｐゴシック" pitchFamily="-65" charset="-128"/>
                <a:cs typeface="ＭＳ Ｐゴシック" pitchFamily="-65" charset="-128"/>
              </a:rPr>
              <a:t>53.5%</a:t>
            </a:r>
            <a:r>
              <a:rPr kumimoji="1" lang="en-US" sz="1000" kern="1200" dirty="0" smtClean="0">
                <a:solidFill>
                  <a:schemeClr val="tx1"/>
                </a:solidFill>
                <a:latin typeface="Arial" pitchFamily="-65" charset="0"/>
                <a:ea typeface="ＭＳ Ｐゴシック" pitchFamily="-65" charset="-128"/>
                <a:cs typeface="ＭＳ Ｐゴシック" pitchFamily="-65" charset="-128"/>
              </a:rPr>
              <a:t> in area-delay product</a:t>
            </a:r>
            <a:r>
              <a:rPr kumimoji="1" lang="en-US" sz="1000" kern="1200" baseline="0" dirty="0" smtClean="0">
                <a:solidFill>
                  <a:schemeClr val="tx1"/>
                </a:solidFill>
                <a:latin typeface="Arial" pitchFamily="-65" charset="0"/>
                <a:ea typeface="ＭＳ Ｐゴシック" pitchFamily="-65" charset="-128"/>
                <a:cs typeface="ＭＳ Ｐゴシック" pitchFamily="-65" charset="-128"/>
              </a:rPr>
              <a:t> on the 30 largest benchmarks tested.</a:t>
            </a:r>
            <a:endParaRPr kumimoji="1" lang="en-US" sz="1000" kern="1200" dirty="0" smtClean="0">
              <a:solidFill>
                <a:schemeClr val="tx1"/>
              </a:solidFill>
              <a:latin typeface="Arial" pitchFamily="-65" charset="0"/>
              <a:ea typeface="ＭＳ Ｐゴシック" pitchFamily="-65" charset="-128"/>
              <a:cs typeface="ＭＳ Ｐゴシック" pitchFamily="-65" charset="-128"/>
            </a:endParaRPr>
          </a:p>
          <a:p>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GLIFT</a:t>
            </a:r>
            <a:r>
              <a:rPr lang="en-US" baseline="0" dirty="0" smtClean="0"/>
              <a:t> logic circuits in different encodings are simulated under the same number of random test vectors to get simulation time. In the test LFSR is used as random test vector generator. 2^22 benchmarks are tested for each benchmark and an over 95% percent toggle coverage is guaranteed. Experimental results show that GLIFT logic represented using the new encoding reports on average only half simulation time.</a:t>
            </a:r>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zh-CN" sz="1200" dirty="0" smtClean="0"/>
          </a:p>
        </p:txBody>
      </p:sp>
      <p:sp>
        <p:nvSpPr>
          <p:cNvPr id="4" name="日期占位符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灯片编号占位符 4"/>
          <p:cNvSpPr>
            <a:spLocks noGrp="1"/>
          </p:cNvSpPr>
          <p:nvPr>
            <p:ph type="sldNum" sz="quarter" idx="11"/>
          </p:nvPr>
        </p:nvSpPr>
        <p:spPr/>
        <p:txBody>
          <a:bodyPr/>
          <a:lstStyle/>
          <a:p>
            <a:pPr>
              <a:defRPr/>
            </a:pPr>
            <a:fld id="{FF47D0A0-13C0-DB40-B768-5FBA6F392ED9}"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noGrp="1" noRot="1" noChangeAspect="1" noChangeArrowheads="1"/>
          </p:cNvSpPr>
          <p:nvPr>
            <p:ph type="sldImg"/>
          </p:nvPr>
        </p:nvSpPr>
        <p:spPr>
          <a:solidFill>
            <a:srgbClr val="FFFFFF"/>
          </a:solidFill>
          <a:ln/>
        </p:spPr>
      </p:sp>
      <p:sp>
        <p:nvSpPr>
          <p:cNvPr id="70659" name="Rectangle 2"/>
          <p:cNvSpPr>
            <a:spLocks noGrp="1" noChangeArrowheads="1"/>
          </p:cNvSpPr>
          <p:nvPr>
            <p:ph type="body" idx="1"/>
          </p:nvPr>
        </p:nvSpPr>
        <p:spPr>
          <a:noFill/>
          <a:ln/>
        </p:spPr>
        <p:txBody>
          <a:bodyPr/>
          <a:lstStyle/>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…like Banks. In banks, machines often execute programs that compute on highly sensitive secret data</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And they want an assurance that these programs do not leak any secrets to the open </a:t>
            </a:r>
            <a:r>
              <a:rPr lang="en-US" sz="1600" dirty="0" err="1">
                <a:solidFill>
                  <a:srgbClr val="000000"/>
                </a:solidFill>
                <a:latin typeface="Lucida Grande" pitchFamily="-112" charset="0"/>
                <a:ea typeface="Lucida Grande" pitchFamily="-112" charset="0"/>
                <a:cs typeface="Lucida Grande" pitchFamily="-112" charset="0"/>
                <a:sym typeface="Lucida Grande" pitchFamily="-112" charset="0"/>
              </a:rPr>
              <a:t>nclassified</a:t>
            </a:r>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 network.</a:t>
            </a: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Similarly, aircrafts have the converse problem. As part of the Integrated Modular Avionics, more and more</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Programs of mixed criticality are sharing the same computing infrastructure, and it is imperative that the critical</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Programs be completely isolated from the useful, but not critical ones. The problem in the first case is termed</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Confidentiality, while the second one is its dual, and termed Integrity. ‘</a:t>
            </a: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Both these problems generalize to the notion of information flow tracking, and require that information be</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Marked as either confidential </a:t>
            </a:r>
            <a:r>
              <a:rPr lang="en-US" sz="1600" dirty="0" err="1">
                <a:solidFill>
                  <a:srgbClr val="000000"/>
                </a:solidFill>
                <a:latin typeface="Lucida Grande" pitchFamily="-112" charset="0"/>
                <a:ea typeface="Lucida Grande" pitchFamily="-112" charset="0"/>
                <a:cs typeface="Lucida Grande" pitchFamily="-112" charset="0"/>
                <a:sym typeface="Lucida Grande" pitchFamily="-112" charset="0"/>
              </a:rPr>
              <a:t>vs</a:t>
            </a:r>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 unclassified, or trusted </a:t>
            </a:r>
            <a:r>
              <a:rPr lang="en-US" sz="1600" dirty="0" err="1">
                <a:solidFill>
                  <a:srgbClr val="000000"/>
                </a:solidFill>
                <a:latin typeface="Lucida Grande" pitchFamily="-112" charset="0"/>
                <a:ea typeface="Lucida Grande" pitchFamily="-112" charset="0"/>
                <a:cs typeface="Lucida Grande" pitchFamily="-112" charset="0"/>
                <a:sym typeface="Lucida Grande" pitchFamily="-112" charset="0"/>
              </a:rPr>
              <a:t>vs</a:t>
            </a:r>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 </a:t>
            </a:r>
            <a:r>
              <a:rPr lang="en-US" sz="1600" dirty="0" err="1">
                <a:solidFill>
                  <a:srgbClr val="000000"/>
                </a:solidFill>
                <a:latin typeface="Lucida Grande" pitchFamily="-112" charset="0"/>
                <a:ea typeface="Lucida Grande" pitchFamily="-112" charset="0"/>
                <a:cs typeface="Lucida Grande" pitchFamily="-112" charset="0"/>
                <a:sym typeface="Lucida Grande" pitchFamily="-112" charset="0"/>
              </a:rPr>
              <a:t>untrusted</a:t>
            </a:r>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 and then its flow should be tracked through the program to ensure that the two are either kept separate, or only the desired flows are happening.</a:t>
            </a: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 However, as opposed to a general purpose context, high assurance systems introduce a completely new</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Set of challenges.</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High assurance systems have very strict policies on information flow.</a:t>
            </a:r>
          </a:p>
          <a:p>
            <a:pPr eaLnBrk="1" hangingPunct="1"/>
            <a:r>
              <a:rPr lang="en-US" sz="2200" dirty="0">
                <a:latin typeface="Lucida Grande" pitchFamily="-112" charset="0"/>
                <a:ea typeface="Lucida Grande" pitchFamily="-112" charset="0"/>
                <a:cs typeface="Lucida Grande" pitchFamily="-112" charset="0"/>
                <a:sym typeface="Lucida Grande" pitchFamily="-112" charset="0"/>
              </a:rPr>
              <a:t>Eventually personal system (corporate wiki, antivirus, </a:t>
            </a:r>
            <a:r>
              <a:rPr lang="en-US" sz="2200" dirty="0" err="1">
                <a:latin typeface="Lucida Grande" pitchFamily="-112" charset="0"/>
                <a:ea typeface="Lucida Grande" pitchFamily="-112" charset="0"/>
                <a:cs typeface="Lucida Grande" pitchFamily="-112" charset="0"/>
                <a:sym typeface="Lucida Grande" pitchFamily="-112" charset="0"/>
              </a:rPr>
              <a:t>powerpoint</a:t>
            </a:r>
            <a:r>
              <a:rPr lang="en-US" sz="2200" dirty="0">
                <a:latin typeface="Lucida Grande" pitchFamily="-112" charset="0"/>
                <a:ea typeface="Lucida Grande" pitchFamily="-112" charset="0"/>
                <a:cs typeface="Lucida Grande" pitchFamily="-112" charset="0"/>
                <a:sym typeface="Lucida Grande" pitchFamily="-112" charset="0"/>
              </a:rPr>
              <a:t>?) </a:t>
            </a:r>
            <a:r>
              <a:rPr lang="en-US" sz="2200" dirty="0" err="1">
                <a:latin typeface="Wingdings" pitchFamily="-112" charset="2"/>
                <a:ea typeface="Wingdings" pitchFamily="-112" charset="2"/>
                <a:cs typeface="Wingdings" pitchFamily="-112" charset="2"/>
                <a:sym typeface="Wingdings" pitchFamily="-112" charset="2"/>
              </a:rPr>
              <a:t></a:t>
            </a:r>
            <a:endParaRPr lang="en-US" sz="2200" dirty="0">
              <a:latin typeface="Lucida Grande" pitchFamily="-112" charset="0"/>
              <a:ea typeface="Lucida Grande" pitchFamily="-112" charset="0"/>
              <a:cs typeface="Lucida Grande" pitchFamily="-112" charset="0"/>
              <a:sym typeface="Lucida Grande" pitchFamily="-112" charset="0"/>
            </a:endParaRPr>
          </a:p>
          <a:p>
            <a:pPr eaLnBrk="1" hangingPunct="1"/>
            <a:r>
              <a:rPr lang="en-US" sz="2200" dirty="0">
                <a:latin typeface="Lucida Grande" pitchFamily="-112" charset="0"/>
                <a:ea typeface="Lucida Grande" pitchFamily="-112" charset="0"/>
                <a:cs typeface="Lucida Grande" pitchFamily="-112" charset="0"/>
                <a:sym typeface="Lucida Grande" pitchFamily="-112" charset="0"/>
              </a:rPr>
              <a:t>Real World Systems Examples just before </a:t>
            </a:r>
            <a:r>
              <a:rPr lang="en-US" sz="2200" dirty="0" err="1">
                <a:latin typeface="Lucida Grande" pitchFamily="-112" charset="0"/>
                <a:ea typeface="Lucida Grande" pitchFamily="-112" charset="0"/>
                <a:cs typeface="Lucida Grande" pitchFamily="-112" charset="0"/>
                <a:sym typeface="Lucida Grande" pitchFamily="-112" charset="0"/>
              </a:rPr>
              <a:t>glift</a:t>
            </a:r>
            <a:r>
              <a:rPr lang="en-US" sz="2200" dirty="0">
                <a:latin typeface="Lucida Grande" pitchFamily="-112" charset="0"/>
                <a:ea typeface="Lucida Grande" pitchFamily="-112" charset="0"/>
                <a:cs typeface="Lucida Grande" pitchFamily="-112" charset="0"/>
                <a:sym typeface="Lucida Grande" pitchFamily="-112" charset="0"/>
              </a:rPr>
              <a:t> intro.</a:t>
            </a: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Confidentiality, Integrity, and policies. Both have been shown in red.</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Several high assurance </a:t>
            </a:r>
            <a:r>
              <a:rPr lang="en-US" sz="1600" dirty="0" err="1">
                <a:solidFill>
                  <a:srgbClr val="000000"/>
                </a:solidFill>
                <a:latin typeface="Lucida Grande" pitchFamily="-112" charset="0"/>
                <a:ea typeface="Lucida Grande" pitchFamily="-112" charset="0"/>
                <a:cs typeface="Lucida Grande" pitchFamily="-112" charset="0"/>
                <a:sym typeface="Lucida Grande" pitchFamily="-112" charset="0"/>
              </a:rPr>
              <a:t>sstems</a:t>
            </a:r>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 place a very high demand on security.</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Military aircraft: Versatile Integrated Avionics  </a:t>
            </a: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This work is motivated by the demands of high assurance systems. Boeing 777, the aircraft, has a common network for all data. This includes</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Avionics  data and network data for the users.</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VIA hosts some 1.75 million lines of applications source code. This includes partitions written by Honeywell, Lockheed Aeronautics and Lockheed Systems Integration-Owego, but executed under Honeywell's operating system. </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Information flow tracking is a technique developed to provide this security. (other way around)</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This technique involves associating some security tags with each piece of data in the program, and then</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tracking this information as the program executes. IFT is an integral component of these systems.</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Transition: For such high assurance systems, we want  three features from an information flow tracking system.</a:t>
            </a: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Ideal: Use Information Flow</a:t>
            </a: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20 years in development</a:t>
            </a:r>
          </a:p>
          <a:p>
            <a:pPr eaLnBrk="1" hangingPunct="1"/>
            <a:endParaRPr lang="en-US" sz="1600" dirty="0">
              <a:solidFill>
                <a:srgbClr val="000000"/>
              </a:solidFill>
              <a:latin typeface="Lucida Grande" pitchFamily="-112" charset="0"/>
              <a:ea typeface="Lucida Grande" pitchFamily="-112" charset="0"/>
              <a:cs typeface="Lucida Grande" pitchFamily="-112" charset="0"/>
              <a:sym typeface="Lucida Grande" pitchFamily="-112" charset="0"/>
            </a:endParaRPr>
          </a:p>
          <a:p>
            <a:pPr eaLnBrk="1" hangingPunct="1"/>
            <a:r>
              <a:rPr lang="en-US" sz="1600" dirty="0">
                <a:solidFill>
                  <a:srgbClr val="000000"/>
                </a:solidFill>
                <a:latin typeface="Lucida Grande" pitchFamily="-112" charset="0"/>
                <a:ea typeface="Lucida Grande" pitchFamily="-112" charset="0"/>
                <a:cs typeface="Lucida Grande" pitchFamily="-112" charset="0"/>
                <a:sym typeface="Lucida Grande" pitchFamily="-112" charset="0"/>
              </a:rPr>
              <a:t>Transition on Denning and Denning on lattices and IFT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Green</a:t>
            </a:r>
            <a:r>
              <a:rPr lang="en-US" baseline="0" dirty="0" smtClean="0"/>
              <a:t> Hills Integrity RTOS</a:t>
            </a:r>
            <a:endParaRPr lang="en-US" dirty="0"/>
          </a:p>
        </p:txBody>
      </p:sp>
      <p:sp>
        <p:nvSpPr>
          <p:cNvPr id="4" name="Date Placeholder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Slide Number Placeholder 4"/>
          <p:cNvSpPr>
            <a:spLocks noGrp="1"/>
          </p:cNvSpPr>
          <p:nvPr>
            <p:ph type="sldNum" sz="quarter" idx="11"/>
          </p:nvPr>
        </p:nvSpPr>
        <p:spPr/>
        <p:txBody>
          <a:bodyPr/>
          <a:lstStyle/>
          <a:p>
            <a:pPr>
              <a:defRPr/>
            </a:pPr>
            <a:fld id="{FF47D0A0-13C0-DB40-B768-5FBA6F392ED9}" type="slidenum">
              <a:rPr lang="en-US" smtClean="0"/>
              <a:pPr>
                <a:defRPr/>
              </a:pPr>
              <a:t>4</a:t>
            </a:fld>
            <a:endParaRPr lang="en-US"/>
          </a:p>
        </p:txBody>
      </p:sp>
    </p:spTree>
    <p:extLst>
      <p:ext uri="{BB962C8B-B14F-4D97-AF65-F5344CB8AC3E}">
        <p14:creationId xmlns:p14="http://schemas.microsoft.com/office/powerpoint/2010/main" val="113615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Rot="1" noChangeAspect="1" noChangeArrowheads="1"/>
          </p:cNvSpPr>
          <p:nvPr>
            <p:ph type="sldImg"/>
          </p:nvPr>
        </p:nvSpPr>
        <p:spPr bwMode="auto">
          <a:xfrm>
            <a:off x="2971800" y="549275"/>
            <a:ext cx="3657600" cy="2743200"/>
          </a:xfrm>
          <a:prstGeom prst="rect">
            <a:avLst/>
          </a:prstGeom>
          <a:solidFill>
            <a:srgbClr val="FFFFFF"/>
          </a:solidFill>
          <a:ln>
            <a:solidFill>
              <a:srgbClr val="000000"/>
            </a:solidFill>
            <a:miter lim="800000"/>
            <a:headEnd/>
            <a:tailEnd/>
          </a:ln>
        </p:spPr>
      </p:sp>
      <p:sp>
        <p:nvSpPr>
          <p:cNvPr id="10242" name="Rectangle 2"/>
          <p:cNvSpPr>
            <a:spLocks noGrp="1" noChangeArrowheads="1"/>
          </p:cNvSpPr>
          <p:nvPr>
            <p:ph type="body" idx="1"/>
          </p:nvPr>
        </p:nvSpPr>
        <p:spPr bwMode="auto">
          <a:xfrm>
            <a:off x="960120" y="3474720"/>
            <a:ext cx="7680960" cy="3291840"/>
          </a:xfrm>
          <a:prstGeom prst="rect">
            <a:avLst/>
          </a:prstGeom>
          <a:noFill/>
          <a:ln>
            <a:miter lim="800000"/>
            <a:headEnd/>
            <a:tailEnd/>
          </a:ln>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2400" dirty="0" smtClean="0"/>
              <a:t>Not</a:t>
            </a:r>
            <a:r>
              <a:rPr lang="en-US" sz="2400" baseline="0" dirty="0" smtClean="0"/>
              <a:t> attacks, but preventions</a:t>
            </a:r>
          </a:p>
          <a:p>
            <a:pPr marL="0" marR="0" indent="0" algn="l" defTabSz="914400" rtl="0" eaLnBrk="1" fontAlgn="base" latinLnBrk="0" hangingPunct="1">
              <a:lnSpc>
                <a:spcPct val="100000"/>
              </a:lnSpc>
              <a:spcBef>
                <a:spcPct val="0"/>
              </a:spcBef>
              <a:spcAft>
                <a:spcPct val="0"/>
              </a:spcAft>
              <a:buClrTx/>
              <a:buSzTx/>
              <a:buFontTx/>
              <a:buNone/>
              <a:tabLst/>
              <a:defRPr/>
            </a:pPr>
            <a:r>
              <a:rPr lang="en-US" sz="2400" baseline="0" dirty="0" smtClean="0"/>
              <a:t>Integrity doesn’t guarantee. (instead of vulnerable).</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2400"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sz="2400" dirty="0" smtClean="0"/>
              <a:t>$10K/LOC: doesn’t account for above attacks</a:t>
            </a:r>
          </a:p>
          <a:p>
            <a:endParaRPr lang="en-US" sz="2200" dirty="0" smtClean="0">
              <a:latin typeface="Lucida Grande" charset="0"/>
              <a:ea typeface="Lucida Grande" charset="0"/>
              <a:cs typeface="Lucida Grande" charset="0"/>
              <a:sym typeface="Lucida Grande" charset="0"/>
            </a:endParaRPr>
          </a:p>
          <a:p>
            <a:r>
              <a:rPr lang="en-US" sz="2200" dirty="0" smtClean="0">
                <a:latin typeface="Lucida Grande" charset="0"/>
                <a:ea typeface="Lucida Grande" charset="0"/>
                <a:cs typeface="Lucida Grande" charset="0"/>
                <a:sym typeface="Lucida Grande" charset="0"/>
              </a:rPr>
              <a:t>Security </a:t>
            </a:r>
            <a:r>
              <a:rPr lang="en-US" sz="2200" dirty="0">
                <a:latin typeface="Lucida Grande" charset="0"/>
                <a:ea typeface="Lucida Grande" charset="0"/>
                <a:cs typeface="Lucida Grande" charset="0"/>
                <a:sym typeface="Lucida Grande" charset="0"/>
              </a:rPr>
              <a:t>is traditionally a top down affair</a:t>
            </a:r>
          </a:p>
          <a:p>
            <a:pPr>
              <a:buFontTx/>
              <a:buAutoNum type="arabicParenR"/>
            </a:pPr>
            <a:r>
              <a:rPr lang="en-US" sz="2200" dirty="0">
                <a:latin typeface="Lucida Grande" charset="0"/>
                <a:ea typeface="Lucida Grande" charset="0"/>
                <a:cs typeface="Lucida Grande" charset="0"/>
                <a:sym typeface="Lucida Grande" charset="0"/>
              </a:rPr>
              <a:t>Is the application a good idea, does it in the best case conform to accepted policy and common sense</a:t>
            </a:r>
          </a:p>
          <a:p>
            <a:pPr>
              <a:buFontTx/>
              <a:buAutoNum type="arabicParenR"/>
            </a:pPr>
            <a:r>
              <a:rPr lang="en-US" sz="2200" dirty="0">
                <a:latin typeface="Lucida Grande" charset="0"/>
                <a:ea typeface="Lucida Grande" charset="0"/>
                <a:cs typeface="Lucida Grande" charset="0"/>
                <a:sym typeface="Lucida Grande" charset="0"/>
              </a:rPr>
              <a:t>Is the implementation secure, including the interaction with the OS.  Can we avoid buffer overflows, do we scrub SQL requests, etc.</a:t>
            </a:r>
          </a:p>
          <a:p>
            <a:pPr>
              <a:buFontTx/>
              <a:buAutoNum type="arabicParenR"/>
            </a:pPr>
            <a:r>
              <a:rPr lang="en-US" sz="2200" dirty="0">
                <a:latin typeface="Lucida Grande" charset="0"/>
                <a:ea typeface="Lucida Grande" charset="0"/>
                <a:cs typeface="Lucida Grande" charset="0"/>
                <a:sym typeface="Lucida Grande" charset="0"/>
              </a:rPr>
              <a:t>But as we care more and more about secrecy and integrity, more and more questions come up about the trustworthiness of the underlying implementation.    What is an “implementation” and “refinement”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5438180" y="6948716"/>
            <a:ext cx="4160937" cy="365276"/>
          </a:xfrm>
          <a:prstGeom prst="rect">
            <a:avLst/>
          </a:prstGeom>
          <a:ln/>
        </p:spPr>
        <p:txBody>
          <a:bodyPr lIns="86493" tIns="43247" rIns="86493" bIns="43247"/>
          <a:lstStyle/>
          <a:p>
            <a:fld id="{F880FA05-4496-0E49-B9C2-8CFBD7BBB3B3}" type="slidenum">
              <a:rPr lang="en-US" altLang="zh-CN"/>
              <a:pPr/>
              <a:t>7</a:t>
            </a:fld>
            <a:endParaRPr lang="en-US" altLang="zh-CN"/>
          </a:p>
        </p:txBody>
      </p:sp>
      <p:sp>
        <p:nvSpPr>
          <p:cNvPr id="1431554" name="Rectangle 2"/>
          <p:cNvSpPr>
            <a:spLocks noGrp="1" noRot="1" noChangeAspect="1" noChangeArrowheads="1" noTextEdit="1"/>
          </p:cNvSpPr>
          <p:nvPr>
            <p:ph type="sldImg"/>
          </p:nvPr>
        </p:nvSpPr>
        <p:spPr>
          <a:ln/>
        </p:spPr>
      </p:sp>
      <p:sp>
        <p:nvSpPr>
          <p:cNvPr id="14315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Rot="1" noChangeAspect="1" noChangeArrowheads="1"/>
          </p:cNvSpPr>
          <p:nvPr>
            <p:ph type="sldImg"/>
          </p:nvPr>
        </p:nvSpPr>
        <p:spPr bwMode="auto">
          <a:xfrm>
            <a:off x="2971800" y="549275"/>
            <a:ext cx="3657600" cy="2743200"/>
          </a:xfrm>
          <a:prstGeom prst="rect">
            <a:avLst/>
          </a:prstGeom>
          <a:solidFill>
            <a:srgbClr val="FFFFFF"/>
          </a:solidFill>
          <a:ln>
            <a:solidFill>
              <a:srgbClr val="000000"/>
            </a:solidFill>
            <a:miter lim="800000"/>
            <a:headEnd/>
            <a:tailEnd/>
          </a:ln>
        </p:spPr>
      </p:sp>
      <p:sp>
        <p:nvSpPr>
          <p:cNvPr id="10242" name="Rectangle 2"/>
          <p:cNvSpPr>
            <a:spLocks noGrp="1" noChangeArrowheads="1"/>
          </p:cNvSpPr>
          <p:nvPr>
            <p:ph type="body" idx="1"/>
          </p:nvPr>
        </p:nvSpPr>
        <p:spPr bwMode="auto">
          <a:xfrm>
            <a:off x="960120" y="3474720"/>
            <a:ext cx="7680960" cy="3291840"/>
          </a:xfrm>
          <a:prstGeom prst="rect">
            <a:avLst/>
          </a:prstGeom>
          <a:noFill/>
          <a:ln>
            <a:miter lim="800000"/>
            <a:headEnd/>
            <a:tailEnd/>
          </a:ln>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2400" dirty="0" smtClean="0"/>
              <a:t>Not</a:t>
            </a:r>
            <a:r>
              <a:rPr lang="en-US" sz="2400" baseline="0" dirty="0" smtClean="0"/>
              <a:t> attacks, but preventions</a:t>
            </a:r>
          </a:p>
          <a:p>
            <a:pPr marL="0" marR="0" indent="0" algn="l" defTabSz="914400" rtl="0" eaLnBrk="1" fontAlgn="base" latinLnBrk="0" hangingPunct="1">
              <a:lnSpc>
                <a:spcPct val="100000"/>
              </a:lnSpc>
              <a:spcBef>
                <a:spcPct val="0"/>
              </a:spcBef>
              <a:spcAft>
                <a:spcPct val="0"/>
              </a:spcAft>
              <a:buClrTx/>
              <a:buSzTx/>
              <a:buFontTx/>
              <a:buNone/>
              <a:tabLst/>
              <a:defRPr/>
            </a:pPr>
            <a:r>
              <a:rPr lang="en-US" sz="2400" baseline="0" dirty="0" smtClean="0"/>
              <a:t>Integrity doesn’t guarantee. (instead of vulnerable).</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2400"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sz="2400" dirty="0" smtClean="0"/>
              <a:t>$10K/LOC: doesn’t account for above attacks</a:t>
            </a:r>
          </a:p>
          <a:p>
            <a:endParaRPr lang="en-US" sz="2200" dirty="0" smtClean="0">
              <a:latin typeface="Lucida Grande" charset="0"/>
              <a:ea typeface="Lucida Grande" charset="0"/>
              <a:cs typeface="Lucida Grande" charset="0"/>
              <a:sym typeface="Lucida Grande" charset="0"/>
            </a:endParaRPr>
          </a:p>
          <a:p>
            <a:r>
              <a:rPr lang="en-US" sz="2200" dirty="0" smtClean="0">
                <a:latin typeface="Lucida Grande" charset="0"/>
                <a:ea typeface="Lucida Grande" charset="0"/>
                <a:cs typeface="Lucida Grande" charset="0"/>
                <a:sym typeface="Lucida Grande" charset="0"/>
              </a:rPr>
              <a:t>Security </a:t>
            </a:r>
            <a:r>
              <a:rPr lang="en-US" sz="2200" dirty="0">
                <a:latin typeface="Lucida Grande" charset="0"/>
                <a:ea typeface="Lucida Grande" charset="0"/>
                <a:cs typeface="Lucida Grande" charset="0"/>
                <a:sym typeface="Lucida Grande" charset="0"/>
              </a:rPr>
              <a:t>is traditionally a top down affair</a:t>
            </a:r>
          </a:p>
          <a:p>
            <a:pPr>
              <a:buFontTx/>
              <a:buAutoNum type="arabicParenR"/>
            </a:pPr>
            <a:r>
              <a:rPr lang="en-US" sz="2200" dirty="0">
                <a:latin typeface="Lucida Grande" charset="0"/>
                <a:ea typeface="Lucida Grande" charset="0"/>
                <a:cs typeface="Lucida Grande" charset="0"/>
                <a:sym typeface="Lucida Grande" charset="0"/>
              </a:rPr>
              <a:t>Is the application a good idea, does it in the best case conform to accepted policy and common sense</a:t>
            </a:r>
          </a:p>
          <a:p>
            <a:pPr>
              <a:buFontTx/>
              <a:buAutoNum type="arabicParenR"/>
            </a:pPr>
            <a:r>
              <a:rPr lang="en-US" sz="2200" dirty="0">
                <a:latin typeface="Lucida Grande" charset="0"/>
                <a:ea typeface="Lucida Grande" charset="0"/>
                <a:cs typeface="Lucida Grande" charset="0"/>
                <a:sym typeface="Lucida Grande" charset="0"/>
              </a:rPr>
              <a:t>Is the implementation secure, including the interaction with the OS.  Can we avoid buffer overflows, do we scrub SQL requests, etc.</a:t>
            </a:r>
          </a:p>
          <a:p>
            <a:pPr>
              <a:buFontTx/>
              <a:buAutoNum type="arabicParenR"/>
            </a:pPr>
            <a:r>
              <a:rPr lang="en-US" sz="2200" dirty="0">
                <a:latin typeface="Lucida Grande" charset="0"/>
                <a:ea typeface="Lucida Grande" charset="0"/>
                <a:cs typeface="Lucida Grande" charset="0"/>
                <a:sym typeface="Lucida Grande" charset="0"/>
              </a:rPr>
              <a:t>But as we care more and more about secrecy and integrity, more and more questions come up about the trustworthiness of the underlying implementation.    What is an “implementation” and “refinement”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a change in the output</a:t>
            </a:r>
            <a:r>
              <a:rPr lang="en-US" baseline="0" dirty="0" smtClean="0"/>
              <a:t> whenever there is a change in the input.</a:t>
            </a:r>
            <a:endParaRPr lang="en-US" dirty="0"/>
          </a:p>
        </p:txBody>
      </p:sp>
      <p:sp>
        <p:nvSpPr>
          <p:cNvPr id="4" name="Slide Number Placeholder 3"/>
          <p:cNvSpPr>
            <a:spLocks noGrp="1"/>
          </p:cNvSpPr>
          <p:nvPr>
            <p:ph type="sldNum" sz="quarter" idx="10"/>
          </p:nvPr>
        </p:nvSpPr>
        <p:spPr/>
        <p:txBody>
          <a:bodyPr/>
          <a:lstStyle/>
          <a:p>
            <a:fld id="{EEF614B2-85AF-4683-9A48-66C6AF0AA65D}"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zh-CN" dirty="0" smtClean="0"/>
              <a:t>To understand</a:t>
            </a:r>
            <a:r>
              <a:rPr lang="en-US" altLang="zh-CN" baseline="0" dirty="0" smtClean="0"/>
              <a:t> how information flows are tracked at the gate level, consider the complex system in the previous example to be a simple AND gate. </a:t>
            </a:r>
            <a:r>
              <a:rPr lang="en-US" altLang="zh-CN" i="0" baseline="0" dirty="0" smtClean="0"/>
              <a:t>Inputs </a:t>
            </a:r>
            <a:r>
              <a:rPr lang="en-US" altLang="zh-CN" i="1" baseline="0" dirty="0" smtClean="0"/>
              <a:t>a</a:t>
            </a:r>
            <a:r>
              <a:rPr lang="en-US" altLang="zh-CN" baseline="0" dirty="0" smtClean="0"/>
              <a:t> and </a:t>
            </a:r>
            <a:r>
              <a:rPr lang="en-US" altLang="zh-CN" i="1" baseline="0" dirty="0" smtClean="0"/>
              <a:t>b </a:t>
            </a:r>
            <a:r>
              <a:rPr lang="en-US" altLang="zh-CN" i="0" baseline="0" dirty="0" smtClean="0"/>
              <a:t>are assigned bit-level labels </a:t>
            </a:r>
            <a:r>
              <a:rPr lang="en-US" altLang="zh-CN" i="0" baseline="0" dirty="0" err="1" smtClean="0"/>
              <a:t>a_t</a:t>
            </a:r>
            <a:r>
              <a:rPr lang="en-US" altLang="zh-CN" i="0" baseline="0" dirty="0" smtClean="0"/>
              <a:t> and </a:t>
            </a:r>
            <a:r>
              <a:rPr lang="en-US" altLang="zh-CN" i="0" baseline="0" dirty="0" err="1" smtClean="0"/>
              <a:t>b_t</a:t>
            </a:r>
            <a:r>
              <a:rPr lang="en-US" altLang="zh-CN" i="0" baseline="0" dirty="0" smtClean="0"/>
              <a:t> indicating their trust-level. The output will take the most restrictive label whose associated data affects the output </a:t>
            </a:r>
            <a:r>
              <a:rPr lang="en-US" altLang="zh-CN" i="1" baseline="0" dirty="0" smtClean="0"/>
              <a:t>o</a:t>
            </a:r>
            <a:r>
              <a:rPr lang="en-US" altLang="zh-CN" i="0" baseline="0" dirty="0" smtClean="0"/>
              <a:t>. For a better understanding, consider the first row of partial truth table, where </a:t>
            </a:r>
            <a:r>
              <a:rPr lang="en-US" altLang="zh-CN" i="1" baseline="0" dirty="0" smtClean="0"/>
              <a:t>a</a:t>
            </a:r>
            <a:r>
              <a:rPr lang="en-US" altLang="zh-CN" i="0" baseline="0" dirty="0" smtClean="0"/>
              <a:t> is trusted 0 and </a:t>
            </a:r>
            <a:r>
              <a:rPr lang="en-US" altLang="zh-CN" i="1" baseline="0" dirty="0" smtClean="0"/>
              <a:t>b</a:t>
            </a:r>
            <a:r>
              <a:rPr lang="en-US" altLang="zh-CN" i="0" baseline="0" dirty="0" smtClean="0"/>
              <a:t> is </a:t>
            </a:r>
            <a:r>
              <a:rPr lang="en-US" altLang="zh-CN" i="0" baseline="0" dirty="0" err="1" smtClean="0"/>
              <a:t>untrusted</a:t>
            </a:r>
            <a:r>
              <a:rPr lang="en-US" altLang="zh-CN" i="0" baseline="0" dirty="0" smtClean="0"/>
              <a:t> 0. Both inputs have an influence on the output. However, trusted is a more restrictive label. Thus, the output should be marked as trusted. Then consider the fourth row, where </a:t>
            </a:r>
            <a:r>
              <a:rPr lang="en-US" altLang="zh-CN" i="1" baseline="0" dirty="0" smtClean="0"/>
              <a:t>a</a:t>
            </a:r>
            <a:r>
              <a:rPr lang="en-US" altLang="zh-CN" i="0" baseline="0" dirty="0" smtClean="0"/>
              <a:t> is </a:t>
            </a:r>
            <a:r>
              <a:rPr lang="en-US" altLang="zh-CN" i="0" baseline="0" dirty="0" err="1" smtClean="0"/>
              <a:t>untrusted</a:t>
            </a:r>
            <a:r>
              <a:rPr lang="en-US" altLang="zh-CN" i="0" baseline="0" dirty="0" smtClean="0"/>
              <a:t> 0 and </a:t>
            </a:r>
            <a:r>
              <a:rPr lang="en-US" altLang="zh-CN" i="1" baseline="0" dirty="0" smtClean="0"/>
              <a:t>b</a:t>
            </a:r>
            <a:r>
              <a:rPr lang="en-US" altLang="zh-CN" i="0" baseline="0" dirty="0" smtClean="0"/>
              <a:t> is trusted 1. Input </a:t>
            </a:r>
            <a:r>
              <a:rPr lang="en-US" altLang="zh-CN" i="1" baseline="0" dirty="0" smtClean="0"/>
              <a:t>a</a:t>
            </a:r>
            <a:r>
              <a:rPr lang="en-US" altLang="zh-CN" i="0" baseline="0" dirty="0" smtClean="0"/>
              <a:t> determines the value of the output. Thus, the output should be marked as </a:t>
            </a:r>
            <a:r>
              <a:rPr lang="en-US" altLang="zh-CN" i="0" baseline="0" dirty="0" err="1" smtClean="0"/>
              <a:t>untrusted</a:t>
            </a:r>
            <a:r>
              <a:rPr lang="en-US" altLang="zh-CN" i="0" baseline="0" dirty="0" smtClean="0"/>
              <a:t>. We can see that </a:t>
            </a:r>
            <a:r>
              <a:rPr kumimoji="1" lang="en-US" sz="1000" kern="1200" dirty="0" smtClean="0">
                <a:solidFill>
                  <a:schemeClr val="tx1"/>
                </a:solidFill>
                <a:latin typeface="Arial" pitchFamily="-65" charset="0"/>
                <a:ea typeface="ＭＳ Ｐゴシック" pitchFamily="-65" charset="-128"/>
                <a:cs typeface="ＭＳ Ｐゴシック" pitchFamily="-65" charset="-128"/>
              </a:rPr>
              <a:t>the output will be marked as </a:t>
            </a:r>
            <a:r>
              <a:rPr kumimoji="1" lang="en-US" sz="1000" kern="1200" dirty="0" err="1" smtClean="0">
                <a:solidFill>
                  <a:schemeClr val="tx1"/>
                </a:solidFill>
                <a:latin typeface="Arial" pitchFamily="-65" charset="0"/>
                <a:ea typeface="ＭＳ Ｐゴシック" pitchFamily="-65" charset="-128"/>
                <a:cs typeface="ＭＳ Ｐゴシック" pitchFamily="-65" charset="-128"/>
              </a:rPr>
              <a:t>untrusted</a:t>
            </a:r>
            <a:r>
              <a:rPr kumimoji="1" lang="en-US" sz="1000" kern="1200" dirty="0" smtClean="0">
                <a:solidFill>
                  <a:schemeClr val="tx1"/>
                </a:solidFill>
                <a:latin typeface="Arial" pitchFamily="-65" charset="0"/>
                <a:ea typeface="ＭＳ Ｐゴシック" pitchFamily="-65" charset="-128"/>
                <a:cs typeface="ＭＳ Ｐゴシック" pitchFamily="-65" charset="-128"/>
              </a:rPr>
              <a:t> when at least one </a:t>
            </a:r>
            <a:r>
              <a:rPr kumimoji="1" lang="en-US" sz="1000" kern="1200" dirty="0" err="1" smtClean="0">
                <a:solidFill>
                  <a:schemeClr val="tx1"/>
                </a:solidFill>
                <a:latin typeface="Arial" pitchFamily="-65" charset="0"/>
                <a:ea typeface="ＭＳ Ｐゴシック" pitchFamily="-65" charset="-128"/>
                <a:cs typeface="ＭＳ Ｐゴシック" pitchFamily="-65" charset="-128"/>
              </a:rPr>
              <a:t>untrusted</a:t>
            </a:r>
            <a:r>
              <a:rPr lang="en-US" dirty="0" smtClean="0"/>
              <a:t> </a:t>
            </a:r>
            <a:r>
              <a:rPr kumimoji="1" lang="en-US" sz="1000" kern="1200" dirty="0" smtClean="0">
                <a:solidFill>
                  <a:schemeClr val="tx1"/>
                </a:solidFill>
                <a:latin typeface="Arial" pitchFamily="-65" charset="0"/>
                <a:ea typeface="ＭＳ Ｐゴシック" pitchFamily="-65" charset="-128"/>
                <a:cs typeface="ＭＳ Ｐゴシック" pitchFamily="-65" charset="-128"/>
              </a:rPr>
              <a:t>input has an influence on the output. For an n-input logic function,</a:t>
            </a:r>
            <a:r>
              <a:rPr kumimoji="1" lang="en-US" sz="1000" kern="1200" baseline="0" dirty="0" smtClean="0">
                <a:solidFill>
                  <a:schemeClr val="tx1"/>
                </a:solidFill>
                <a:latin typeface="Arial" pitchFamily="-65" charset="0"/>
                <a:ea typeface="ＭＳ Ｐゴシック" pitchFamily="-65" charset="-128"/>
                <a:cs typeface="ＭＳ Ｐゴシック" pitchFamily="-65" charset="-128"/>
              </a:rPr>
              <a:t> its GLIFT logic has 2n inputs. Thus, the synthesis of GLIFT circuits is far more complex</a:t>
            </a:r>
            <a:r>
              <a:rPr kumimoji="1" lang="en-US" sz="1000" kern="1200" baseline="0" dirty="0" smtClean="0">
                <a:solidFill>
                  <a:schemeClr val="tx1"/>
                </a:solidFill>
                <a:latin typeface="Arial" pitchFamily="-65" charset="0"/>
                <a:ea typeface="ＭＳ Ｐゴシック" pitchFamily="-65" charset="-128"/>
                <a:cs typeface="ＭＳ Ｐゴシック" pitchFamily="-65" charset="-128"/>
              </a:rPr>
              <a:t>.</a:t>
            </a:r>
            <a:endParaRPr kumimoji="1" lang="en-US" sz="1000" kern="1200" dirty="0" smtClean="0">
              <a:solidFill>
                <a:schemeClr val="tx1"/>
              </a:solidFill>
              <a:latin typeface="Arial" pitchFamily="-65" charset="0"/>
              <a:ea typeface="ＭＳ Ｐゴシック" pitchFamily="-65" charset="-128"/>
              <a:cs typeface="ＭＳ Ｐゴシック" pitchFamily="-65" charset="-128"/>
            </a:endParaRPr>
          </a:p>
        </p:txBody>
      </p:sp>
      <p:sp>
        <p:nvSpPr>
          <p:cNvPr id="4" name="日期占位符 3"/>
          <p:cNvSpPr>
            <a:spLocks noGrp="1"/>
          </p:cNvSpPr>
          <p:nvPr>
            <p:ph type="dt" idx="10"/>
          </p:nvPr>
        </p:nvSpPr>
        <p:spPr/>
        <p:txBody>
          <a:bodyPr/>
          <a:lstStyle/>
          <a:p>
            <a:pPr>
              <a:defRPr/>
            </a:pPr>
            <a:fld id="{EEC3073E-DAB8-8248-B4F9-94E1B70232CA}" type="datetime1">
              <a:rPr lang="en-US" smtClean="0"/>
              <a:pPr>
                <a:defRPr/>
              </a:pPr>
              <a:t>11/7/12</a:t>
            </a:fld>
            <a:endParaRPr lang="en-US"/>
          </a:p>
        </p:txBody>
      </p:sp>
      <p:sp>
        <p:nvSpPr>
          <p:cNvPr id="5" name="灯片编号占位符 4"/>
          <p:cNvSpPr>
            <a:spLocks noGrp="1"/>
          </p:cNvSpPr>
          <p:nvPr>
            <p:ph type="sldNum" sz="quarter" idx="11"/>
          </p:nvPr>
        </p:nvSpPr>
        <p:spPr/>
        <p:txBody>
          <a:bodyPr/>
          <a:lstStyle/>
          <a:p>
            <a:pPr>
              <a:defRPr/>
            </a:pPr>
            <a:fld id="{FF47D0A0-13C0-DB40-B768-5FBA6F392ED9}"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gray">
          <a:xfrm>
            <a:off x="0" y="3390900"/>
            <a:ext cx="9144000" cy="76200"/>
          </a:xfrm>
          <a:prstGeom prst="rect">
            <a:avLst/>
          </a:prstGeom>
          <a:gradFill rotWithShape="1">
            <a:gsLst>
              <a:gs pos="0">
                <a:srgbClr val="FFCC00">
                  <a:alpha val="80000"/>
                </a:srgbClr>
              </a:gs>
              <a:gs pos="50000">
                <a:srgbClr val="00007F"/>
              </a:gs>
              <a:gs pos="100000">
                <a:srgbClr val="FFCC00">
                  <a:alpha val="80000"/>
                </a:srgbClr>
              </a:gs>
            </a:gsLst>
            <a:lin ang="0" scaled="1"/>
          </a:gradFill>
          <a:ln w="38100">
            <a:noFill/>
            <a:miter lim="800000"/>
            <a:headEnd/>
            <a:tailEnd/>
          </a:ln>
          <a:effectLst/>
        </p:spPr>
        <p:txBody>
          <a:bodyPr wrap="none" anchor="ctr">
            <a:prstTxWarp prst="textNoShape">
              <a:avLst/>
            </a:prstTxWarp>
          </a:bodyPr>
          <a:lstStyle/>
          <a:p>
            <a:pPr algn="ctr" eaLnBrk="1" hangingPunct="1">
              <a:defRPr/>
            </a:pPr>
            <a:endParaRPr kumimoji="1" lang="zh-CN" altLang="en-US" sz="2400">
              <a:latin typeface="Tahoma" pitchFamily="-65" charset="0"/>
            </a:endParaRPr>
          </a:p>
        </p:txBody>
      </p:sp>
      <p:pic>
        <p:nvPicPr>
          <p:cNvPr id="5" name="Picture 2" descr="C:\Users\Ryan Kastner\Desktop\images.jpg"/>
          <p:cNvPicPr>
            <a:picLocks noChangeAspect="1" noChangeArrowheads="1"/>
          </p:cNvPicPr>
          <p:nvPr userDrawn="1"/>
        </p:nvPicPr>
        <p:blipFill>
          <a:blip r:embed="rId2"/>
          <a:srcRect/>
          <a:stretch>
            <a:fillRect/>
          </a:stretch>
        </p:blipFill>
        <p:spPr bwMode="auto">
          <a:xfrm>
            <a:off x="4214813" y="3071813"/>
            <a:ext cx="714375" cy="714375"/>
          </a:xfrm>
          <a:prstGeom prst="rect">
            <a:avLst/>
          </a:prstGeom>
          <a:noFill/>
          <a:ln w="9525">
            <a:noFill/>
            <a:miter lim="800000"/>
            <a:headEnd/>
            <a:tailEnd/>
          </a:ln>
        </p:spPr>
      </p:pic>
      <p:sp>
        <p:nvSpPr>
          <p:cNvPr id="508930" name="Rectangle 2"/>
          <p:cNvSpPr>
            <a:spLocks noGrp="1" noChangeArrowheads="1"/>
          </p:cNvSpPr>
          <p:nvPr>
            <p:ph type="ctrTitle"/>
          </p:nvPr>
        </p:nvSpPr>
        <p:spPr>
          <a:xfrm>
            <a:off x="685800" y="1066800"/>
            <a:ext cx="7772400" cy="1919288"/>
          </a:xfrm>
        </p:spPr>
        <p:txBody>
          <a:bodyPr anchor="ctr" anchorCtr="1"/>
          <a:lstStyle>
            <a:lvl1pPr>
              <a:defRPr/>
            </a:lvl1pPr>
          </a:lstStyle>
          <a:p>
            <a:r>
              <a:rPr lang="en-US" altLang="zh-CN" smtClean="0"/>
              <a:t>Click to edit Master title style</a:t>
            </a:r>
            <a:endParaRPr lang="en-US" altLang="zh-CN"/>
          </a:p>
        </p:txBody>
      </p:sp>
      <p:sp>
        <p:nvSpPr>
          <p:cNvPr id="508931" name="Rectangle 3"/>
          <p:cNvSpPr>
            <a:spLocks noGrp="1" noChangeArrowheads="1"/>
          </p:cNvSpPr>
          <p:nvPr>
            <p:ph type="subTitle" idx="1"/>
          </p:nvPr>
        </p:nvSpPr>
        <p:spPr>
          <a:xfrm>
            <a:off x="1371600" y="3733800"/>
            <a:ext cx="6400800" cy="1752600"/>
          </a:xfrm>
        </p:spPr>
        <p:txBody>
          <a:bodyPr anchor="ctr" anchorCtr="1"/>
          <a:lstStyle>
            <a:lvl1pPr marL="0" indent="0" algn="ctr">
              <a:buFont typeface="Wingdings" pitchFamily="-65" charset="2"/>
              <a:buNone/>
              <a:defRPr sz="1900" b="1" baseline="0">
                <a:solidFill>
                  <a:srgbClr val="00007F"/>
                </a:solidFill>
                <a:latin typeface="Lucida Sans Unicode" pitchFamily="-65" charset="-52"/>
              </a:defRPr>
            </a:lvl1pPr>
          </a:lstStyle>
          <a:p>
            <a:r>
              <a:rPr lang="en-US" altLang="zh-CN" smtClean="0"/>
              <a:t>Click to edit Master subtitle style</a:t>
            </a:r>
            <a:endParaRPr lang="en-US" altLang="zh-CN" dirty="0"/>
          </a:p>
        </p:txBody>
      </p:sp>
      <p:sp>
        <p:nvSpPr>
          <p:cNvPr id="6" name="Rectangle 4"/>
          <p:cNvSpPr>
            <a:spLocks noGrp="1" noChangeArrowheads="1"/>
          </p:cNvSpPr>
          <p:nvPr>
            <p:ph type="dt" sz="half" idx="10"/>
          </p:nvPr>
        </p:nvSpPr>
        <p:spPr>
          <a:xfrm>
            <a:off x="990600" y="6248400"/>
            <a:ext cx="1905000" cy="457200"/>
          </a:xfrm>
        </p:spPr>
        <p:txBody>
          <a:bodyPr wrap="square" anchor="b"/>
          <a:lstStyle>
            <a:lvl1pPr algn="l">
              <a:defRPr sz="1400">
                <a:solidFill>
                  <a:schemeClr val="bg2"/>
                </a:solidFill>
                <a:latin typeface="Tahoma" pitchFamily="-65" charset="0"/>
              </a:defRPr>
            </a:lvl1pPr>
          </a:lstStyle>
          <a:p>
            <a:pPr>
              <a:defRPr/>
            </a:pPr>
            <a:endParaRPr lang="en-US" altLang="zh-CN"/>
          </a:p>
        </p:txBody>
      </p:sp>
      <p:sp>
        <p:nvSpPr>
          <p:cNvPr id="7" name="Rectangle 5"/>
          <p:cNvSpPr>
            <a:spLocks noGrp="1" noChangeArrowheads="1"/>
          </p:cNvSpPr>
          <p:nvPr>
            <p:ph type="ftr" sz="quarter" idx="11"/>
          </p:nvPr>
        </p:nvSpPr>
        <p:spPr>
          <a:xfrm>
            <a:off x="3429000" y="6248400"/>
            <a:ext cx="2895600" cy="457200"/>
          </a:xfrm>
        </p:spPr>
        <p:txBody>
          <a:bodyPr lIns="91440"/>
          <a:lstStyle>
            <a:lvl1pPr algn="ctr">
              <a:defRPr sz="1400">
                <a:solidFill>
                  <a:schemeClr val="bg2"/>
                </a:solidFill>
                <a:latin typeface="Tahoma" pitchFamily="-65" charset="0"/>
              </a:defRPr>
            </a:lvl1pPr>
          </a:lstStyle>
          <a:p>
            <a:pPr>
              <a:defRPr/>
            </a:pPr>
            <a:endParaRPr lang="en-US" altLang="zh-CN"/>
          </a:p>
        </p:txBody>
      </p:sp>
      <p:sp>
        <p:nvSpPr>
          <p:cNvPr id="8" name="Rectangle 6"/>
          <p:cNvSpPr>
            <a:spLocks noGrp="1" noChangeArrowheads="1"/>
          </p:cNvSpPr>
          <p:nvPr>
            <p:ph type="sldNum" sz="quarter" idx="12"/>
          </p:nvPr>
        </p:nvSpPr>
        <p:spPr>
          <a:xfrm>
            <a:off x="6858000" y="6248400"/>
            <a:ext cx="1905000" cy="457200"/>
          </a:xfrm>
        </p:spPr>
        <p:txBody>
          <a:bodyPr/>
          <a:lstStyle>
            <a:lvl1pPr>
              <a:defRPr sz="1400" b="0">
                <a:solidFill>
                  <a:schemeClr val="bg2"/>
                </a:solidFill>
                <a:latin typeface="Tahoma" pitchFamily="-65" charset="0"/>
              </a:defRPr>
            </a:lvl1pPr>
          </a:lstStyle>
          <a:p>
            <a:pPr>
              <a:defRPr/>
            </a:pPr>
            <a:fld id="{F7311429-4344-C04D-AE7A-548889C7339C}" type="slidenum">
              <a:rPr lang="zh-CN" altLang="en-US"/>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F3764BB2-13D1-AF4F-B63B-DDA7203B4234}" type="slidenum">
              <a:rPr lang="zh-CN" altLang="en-US"/>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138113"/>
            <a:ext cx="2171700" cy="60563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38113"/>
            <a:ext cx="6362700" cy="60563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9A8D5AEE-0A1F-A445-9C28-B8F778074983}" type="slidenum">
              <a:rPr lang="zh-CN" altLang="en-US"/>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40254"/>
            <a:ext cx="8686800" cy="700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143000"/>
            <a:ext cx="8686800" cy="2449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8600" y="3744913"/>
            <a:ext cx="8686800" cy="2449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385FD65F-1646-3A4A-A4AB-2F0399C2CCFE}" type="slidenum">
              <a:rPr lang="zh-CN" altLang="en-US"/>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35946"/>
            <a:ext cx="8686800" cy="70008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67200" cy="5051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143000"/>
            <a:ext cx="4267200" cy="5051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51C82058-E523-D945-95B9-6F57E156EB57}"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A90FC815-9222-574C-BFFC-DE63CEA65581}" type="slidenum">
              <a:rPr lang="zh-CN" altLang="en-US"/>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8F98D3AB-970C-E740-9EEA-E22AE0F38D3C}" type="slidenum">
              <a:rPr lang="zh-CN" altLang="en-US"/>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67200" cy="5051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267200" cy="5051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25BF7046-F24B-114D-B22F-56B6FC120F6B}" type="slidenum">
              <a:rPr lang="zh-CN" altLang="en-US"/>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a:ln/>
        </p:spPr>
        <p:txBody>
          <a:bodyPr/>
          <a:lstStyle>
            <a:lvl1pPr>
              <a:defRPr/>
            </a:lvl1pPr>
          </a:lstStyle>
          <a:p>
            <a:pPr>
              <a:defRPr/>
            </a:pPr>
            <a:fld id="{94605FDC-A667-2347-9889-D494C885559D}" type="slidenum">
              <a:rPr lang="zh-CN" altLang="en-US"/>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a:ln/>
        </p:spPr>
        <p:txBody>
          <a:bodyPr/>
          <a:lstStyle>
            <a:lvl1pPr>
              <a:defRPr/>
            </a:lvl1pPr>
          </a:lstStyle>
          <a:p>
            <a:pPr>
              <a:defRPr/>
            </a:pPr>
            <a:fld id="{32FDB3BA-2FB2-0B4C-8131-6A39E244F1FA}" type="slidenum">
              <a:rPr lang="zh-CN" altLang="en-US"/>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a:ln/>
        </p:spPr>
        <p:txBody>
          <a:bodyPr/>
          <a:lstStyle>
            <a:lvl1pPr>
              <a:defRPr/>
            </a:lvl1pPr>
          </a:lstStyle>
          <a:p>
            <a:pPr>
              <a:defRPr/>
            </a:pPr>
            <a:fld id="{C9DF30E0-4883-474E-9467-A802CC51A59B}" type="slidenum">
              <a:rPr lang="zh-CN" altLang="en-US"/>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D17BF696-9839-BF4B-8691-8FF079C0FBAF}" type="slidenum">
              <a:rPr lang="zh-CN" altLang="en-US"/>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E15BF418-0FD1-3F4F-ADB4-A7D9D2DF2737}" type="slidenum">
              <a:rPr lang="zh-CN" altLang="en-US"/>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7906" name="Rectangle 2"/>
          <p:cNvSpPr>
            <a:spLocks noChangeArrowheads="1"/>
          </p:cNvSpPr>
          <p:nvPr/>
        </p:nvSpPr>
        <p:spPr bwMode="gray">
          <a:xfrm>
            <a:off x="0" y="762000"/>
            <a:ext cx="9144000" cy="76200"/>
          </a:xfrm>
          <a:prstGeom prst="rect">
            <a:avLst/>
          </a:prstGeom>
          <a:gradFill rotWithShape="1">
            <a:gsLst>
              <a:gs pos="0">
                <a:srgbClr val="FFCC00">
                  <a:alpha val="80000"/>
                </a:srgbClr>
              </a:gs>
              <a:gs pos="50000">
                <a:srgbClr val="00007F"/>
              </a:gs>
              <a:gs pos="100000">
                <a:srgbClr val="FFCC00">
                  <a:alpha val="80000"/>
                </a:srgbClr>
              </a:gs>
            </a:gsLst>
            <a:lin ang="0" scaled="1"/>
          </a:gradFill>
          <a:ln w="38100">
            <a:noFill/>
            <a:miter lim="800000"/>
            <a:headEnd/>
            <a:tailEnd/>
          </a:ln>
          <a:effectLst/>
        </p:spPr>
        <p:txBody>
          <a:bodyPr wrap="none" anchor="ctr">
            <a:prstTxWarp prst="textNoShape">
              <a:avLst/>
            </a:prstTxWarp>
          </a:bodyPr>
          <a:lstStyle/>
          <a:p>
            <a:pPr algn="ctr" eaLnBrk="1" hangingPunct="1">
              <a:defRPr/>
            </a:pPr>
            <a:endParaRPr kumimoji="1" lang="zh-CN" altLang="en-US" sz="2400">
              <a:latin typeface="Tahoma" pitchFamily="-65" charset="0"/>
            </a:endParaRPr>
          </a:p>
        </p:txBody>
      </p:sp>
      <p:sp>
        <p:nvSpPr>
          <p:cNvPr id="1029" name="Rectangle 3"/>
          <p:cNvSpPr>
            <a:spLocks noGrp="1" noChangeArrowheads="1"/>
          </p:cNvSpPr>
          <p:nvPr>
            <p:ph type="title"/>
          </p:nvPr>
        </p:nvSpPr>
        <p:spPr bwMode="auto">
          <a:xfrm>
            <a:off x="228600" y="28272"/>
            <a:ext cx="8686800" cy="7000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endParaRPr lang="en-US" altLang="zh-CN"/>
          </a:p>
        </p:txBody>
      </p:sp>
      <p:sp>
        <p:nvSpPr>
          <p:cNvPr id="1030" name="Rectangle 4"/>
          <p:cNvSpPr>
            <a:spLocks noGrp="1" noChangeArrowheads="1"/>
          </p:cNvSpPr>
          <p:nvPr>
            <p:ph type="body" idx="1"/>
          </p:nvPr>
        </p:nvSpPr>
        <p:spPr bwMode="auto">
          <a:xfrm>
            <a:off x="228600" y="1143000"/>
            <a:ext cx="8686800" cy="5051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ltLang="zh-CN"/>
          </a:p>
        </p:txBody>
      </p:sp>
      <p:sp>
        <p:nvSpPr>
          <p:cNvPr id="507909" name="Rectangle 5"/>
          <p:cNvSpPr>
            <a:spLocks noGrp="1" noChangeArrowheads="1"/>
          </p:cNvSpPr>
          <p:nvPr>
            <p:ph type="dt" sz="half" idx="2"/>
          </p:nvPr>
        </p:nvSpPr>
        <p:spPr bwMode="auto">
          <a:xfrm>
            <a:off x="7413625" y="6613525"/>
            <a:ext cx="879475" cy="2444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lvl1pPr algn="ctr" eaLnBrk="1" hangingPunct="1">
              <a:defRPr sz="1000">
                <a:latin typeface="+mj-lt"/>
                <a:ea typeface="+mn-ea"/>
                <a:cs typeface="+mn-cs"/>
              </a:defRPr>
            </a:lvl1pPr>
          </a:lstStyle>
          <a:p>
            <a:pPr>
              <a:defRPr/>
            </a:pPr>
            <a:endParaRPr lang="en-US" altLang="zh-CN"/>
          </a:p>
        </p:txBody>
      </p:sp>
      <p:sp>
        <p:nvSpPr>
          <p:cNvPr id="507910" name="Rectangle 6"/>
          <p:cNvSpPr>
            <a:spLocks noGrp="1" noChangeArrowheads="1"/>
          </p:cNvSpPr>
          <p:nvPr>
            <p:ph type="ftr" sz="quarter" idx="3"/>
          </p:nvPr>
        </p:nvSpPr>
        <p:spPr bwMode="auto">
          <a:xfrm>
            <a:off x="539750" y="6334125"/>
            <a:ext cx="6259513" cy="300038"/>
          </a:xfrm>
          <a:prstGeom prst="rect">
            <a:avLst/>
          </a:prstGeom>
          <a:noFill/>
          <a:ln w="9525">
            <a:noFill/>
            <a:miter lim="800000"/>
            <a:headEnd/>
            <a:tailEnd/>
          </a:ln>
          <a:effectLst/>
        </p:spPr>
        <p:txBody>
          <a:bodyPr vert="horz" wrap="square" lIns="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n-US" altLang="zh-CN"/>
          </a:p>
        </p:txBody>
      </p:sp>
      <p:sp>
        <p:nvSpPr>
          <p:cNvPr id="507911" name="Rectangle 7"/>
          <p:cNvSpPr>
            <a:spLocks noGrp="1" noChangeArrowheads="1"/>
          </p:cNvSpPr>
          <p:nvPr>
            <p:ph type="sldNum" sz="quarter" idx="4"/>
          </p:nvPr>
        </p:nvSpPr>
        <p:spPr bwMode="auto">
          <a:xfrm>
            <a:off x="7083425" y="6334125"/>
            <a:ext cx="1905000" cy="3000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1">
                <a:latin typeface="+mj-lt"/>
                <a:ea typeface="+mn-ea"/>
                <a:cs typeface="+mn-cs"/>
              </a:defRPr>
            </a:lvl1pPr>
          </a:lstStyle>
          <a:p>
            <a:pPr>
              <a:defRPr/>
            </a:pPr>
            <a:fld id="{178292C4-BE7E-EA43-AC16-636CD6FB4B14}" type="slidenum">
              <a:rPr lang="zh-CN" altLang="en-US"/>
              <a:pPr>
                <a:defRPr/>
              </a:pPr>
              <a:t>‹#›</a:t>
            </a:fld>
            <a:endParaRPr lang="en-US" altLang="zh-CN"/>
          </a:p>
        </p:txBody>
      </p:sp>
      <p:sp>
        <p:nvSpPr>
          <p:cNvPr id="507912" name="Rectangle 8"/>
          <p:cNvSpPr>
            <a:spLocks noChangeArrowheads="1"/>
          </p:cNvSpPr>
          <p:nvPr/>
        </p:nvSpPr>
        <p:spPr bwMode="gray">
          <a:xfrm>
            <a:off x="0" y="6580188"/>
            <a:ext cx="9144000" cy="36512"/>
          </a:xfrm>
          <a:prstGeom prst="rect">
            <a:avLst/>
          </a:prstGeom>
          <a:gradFill rotWithShape="1">
            <a:gsLst>
              <a:gs pos="0">
                <a:srgbClr val="FFCC00">
                  <a:alpha val="80000"/>
                </a:srgbClr>
              </a:gs>
              <a:gs pos="50000">
                <a:srgbClr val="00007F"/>
              </a:gs>
              <a:gs pos="100000">
                <a:srgbClr val="FFCC00">
                  <a:alpha val="80000"/>
                </a:srgbClr>
              </a:gs>
            </a:gsLst>
            <a:lin ang="0" scaled="1"/>
          </a:gradFill>
          <a:ln w="38100">
            <a:noFill/>
            <a:miter lim="800000"/>
            <a:headEnd/>
            <a:tailEnd/>
          </a:ln>
          <a:effectLst/>
        </p:spPr>
        <p:txBody>
          <a:bodyPr wrap="none" anchor="ctr">
            <a:prstTxWarp prst="textNoShape">
              <a:avLst/>
            </a:prstTxWarp>
          </a:bodyPr>
          <a:lstStyle/>
          <a:p>
            <a:pPr algn="ctr" eaLnBrk="1" hangingPunct="1">
              <a:defRPr/>
            </a:pPr>
            <a:endParaRPr kumimoji="1" lang="zh-CN" altLang="en-US" sz="2400">
              <a:latin typeface="Tahoma" pitchFamily="-65" charset="0"/>
            </a:endParaRPr>
          </a:p>
        </p:txBody>
      </p:sp>
      <p:pic>
        <p:nvPicPr>
          <p:cNvPr id="1037" name="Picture 15" descr="C:\Users\Ryan Kastner\Desktop\ucsdlogoh.tif"/>
          <p:cNvPicPr>
            <a:picLocks noChangeAspect="1" noChangeArrowheads="1"/>
          </p:cNvPicPr>
          <p:nvPr/>
        </p:nvPicPr>
        <p:blipFill>
          <a:blip r:embed="rId15"/>
          <a:srcRect/>
          <a:stretch>
            <a:fillRect/>
          </a:stretch>
        </p:blipFill>
        <p:spPr bwMode="auto">
          <a:xfrm>
            <a:off x="0" y="6629400"/>
            <a:ext cx="1390650" cy="215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1" fontAlgn="base" hangingPunct="1">
        <a:spcBef>
          <a:spcPct val="0"/>
        </a:spcBef>
        <a:spcAft>
          <a:spcPct val="0"/>
        </a:spcAft>
        <a:defRPr sz="3600" b="1">
          <a:solidFill>
            <a:srgbClr val="00007F"/>
          </a:solidFill>
          <a:latin typeface="+mj-lt"/>
          <a:ea typeface="+mj-ea"/>
          <a:cs typeface="+mj-cs"/>
        </a:defRPr>
      </a:lvl1pPr>
      <a:lvl2pPr algn="ctr" rtl="0" eaLnBrk="1" fontAlgn="base" hangingPunct="1">
        <a:spcBef>
          <a:spcPct val="0"/>
        </a:spcBef>
        <a:spcAft>
          <a:spcPct val="0"/>
        </a:spcAft>
        <a:defRPr sz="3600" b="1">
          <a:solidFill>
            <a:srgbClr val="00007F"/>
          </a:solidFill>
          <a:latin typeface="Lucida Sans Unicode" pitchFamily="-65" charset="-52"/>
          <a:ea typeface="宋体" pitchFamily="-65" charset="-122"/>
          <a:cs typeface="宋体" pitchFamily="-65" charset="-122"/>
        </a:defRPr>
      </a:lvl2pPr>
      <a:lvl3pPr algn="ctr" rtl="0" eaLnBrk="1" fontAlgn="base" hangingPunct="1">
        <a:spcBef>
          <a:spcPct val="0"/>
        </a:spcBef>
        <a:spcAft>
          <a:spcPct val="0"/>
        </a:spcAft>
        <a:defRPr sz="3600" b="1">
          <a:solidFill>
            <a:srgbClr val="00007F"/>
          </a:solidFill>
          <a:latin typeface="Lucida Sans Unicode" pitchFamily="-65" charset="-52"/>
          <a:ea typeface="宋体" pitchFamily="-65" charset="-122"/>
          <a:cs typeface="宋体" pitchFamily="-65" charset="-122"/>
        </a:defRPr>
      </a:lvl3pPr>
      <a:lvl4pPr algn="ctr" rtl="0" eaLnBrk="1" fontAlgn="base" hangingPunct="1">
        <a:spcBef>
          <a:spcPct val="0"/>
        </a:spcBef>
        <a:spcAft>
          <a:spcPct val="0"/>
        </a:spcAft>
        <a:defRPr sz="3600" b="1">
          <a:solidFill>
            <a:srgbClr val="00007F"/>
          </a:solidFill>
          <a:latin typeface="Lucida Sans Unicode" pitchFamily="-65" charset="-52"/>
          <a:ea typeface="宋体" pitchFamily="-65" charset="-122"/>
          <a:cs typeface="宋体" pitchFamily="-65" charset="-122"/>
        </a:defRPr>
      </a:lvl4pPr>
      <a:lvl5pPr algn="ctr" rtl="0" eaLnBrk="1" fontAlgn="base" hangingPunct="1">
        <a:spcBef>
          <a:spcPct val="0"/>
        </a:spcBef>
        <a:spcAft>
          <a:spcPct val="0"/>
        </a:spcAft>
        <a:defRPr sz="3600" b="1">
          <a:solidFill>
            <a:srgbClr val="00007F"/>
          </a:solidFill>
          <a:latin typeface="Lucida Sans Unicode" pitchFamily="-65" charset="-52"/>
          <a:ea typeface="宋体" pitchFamily="-65" charset="-122"/>
          <a:cs typeface="宋体" pitchFamily="-65" charset="-122"/>
        </a:defRPr>
      </a:lvl5pPr>
      <a:lvl6pPr marL="457200" algn="ctr" rtl="0" eaLnBrk="1" fontAlgn="base" hangingPunct="1">
        <a:spcBef>
          <a:spcPct val="0"/>
        </a:spcBef>
        <a:spcAft>
          <a:spcPct val="0"/>
        </a:spcAft>
        <a:defRPr sz="3600" b="1">
          <a:solidFill>
            <a:srgbClr val="00007F"/>
          </a:solidFill>
          <a:latin typeface="Lucida Sans Unicode" pitchFamily="-65" charset="-52"/>
          <a:ea typeface="宋体" pitchFamily="-65" charset="-122"/>
          <a:cs typeface="宋体" pitchFamily="-65" charset="-122"/>
        </a:defRPr>
      </a:lvl6pPr>
      <a:lvl7pPr marL="914400" algn="ctr" rtl="0" eaLnBrk="1" fontAlgn="base" hangingPunct="1">
        <a:spcBef>
          <a:spcPct val="0"/>
        </a:spcBef>
        <a:spcAft>
          <a:spcPct val="0"/>
        </a:spcAft>
        <a:defRPr sz="3600" b="1">
          <a:solidFill>
            <a:srgbClr val="00007F"/>
          </a:solidFill>
          <a:latin typeface="Lucida Sans Unicode" pitchFamily="-65" charset="-52"/>
          <a:ea typeface="宋体" pitchFamily="-65" charset="-122"/>
          <a:cs typeface="宋体" pitchFamily="-65" charset="-122"/>
        </a:defRPr>
      </a:lvl7pPr>
      <a:lvl8pPr marL="1371600" algn="ctr" rtl="0" eaLnBrk="1" fontAlgn="base" hangingPunct="1">
        <a:spcBef>
          <a:spcPct val="0"/>
        </a:spcBef>
        <a:spcAft>
          <a:spcPct val="0"/>
        </a:spcAft>
        <a:defRPr sz="3600" b="1">
          <a:solidFill>
            <a:srgbClr val="00007F"/>
          </a:solidFill>
          <a:latin typeface="Lucida Sans Unicode" pitchFamily="-65" charset="-52"/>
          <a:ea typeface="宋体" pitchFamily="-65" charset="-122"/>
          <a:cs typeface="宋体" pitchFamily="-65" charset="-122"/>
        </a:defRPr>
      </a:lvl8pPr>
      <a:lvl9pPr marL="1828800" algn="ctr" rtl="0" eaLnBrk="1" fontAlgn="base" hangingPunct="1">
        <a:spcBef>
          <a:spcPct val="0"/>
        </a:spcBef>
        <a:spcAft>
          <a:spcPct val="0"/>
        </a:spcAft>
        <a:defRPr sz="3600" b="1">
          <a:solidFill>
            <a:srgbClr val="00007F"/>
          </a:solidFill>
          <a:latin typeface="Lucida Sans Unicode" pitchFamily="-65" charset="-52"/>
          <a:ea typeface="宋体" pitchFamily="-65" charset="-122"/>
          <a:cs typeface="宋体" pitchFamily="-65" charset="-122"/>
        </a:defRPr>
      </a:lvl9pPr>
    </p:titleStyle>
    <p:bodyStyle>
      <a:lvl1pPr marL="342900" indent="-342900" algn="l" rtl="0" eaLnBrk="1" fontAlgn="base" hangingPunct="1">
        <a:spcBef>
          <a:spcPct val="20000"/>
        </a:spcBef>
        <a:spcAft>
          <a:spcPct val="0"/>
        </a:spcAft>
        <a:buClr>
          <a:srgbClr val="00007F"/>
        </a:buClr>
        <a:buSzPct val="75000"/>
        <a:buFont typeface="Wingdings"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FFCC00"/>
        </a:buClr>
        <a:buSzPct val="75000"/>
        <a:buFont typeface="Wingdings" charset="2"/>
        <a:buChar char="v"/>
        <a:defRPr sz="2800">
          <a:solidFill>
            <a:schemeClr val="tx1"/>
          </a:solidFill>
          <a:latin typeface="+mn-lt"/>
          <a:ea typeface="+mn-ea"/>
          <a:cs typeface="+mn-cs"/>
        </a:defRPr>
      </a:lvl2pPr>
      <a:lvl3pPr marL="1143000" indent="-228600" algn="l" rtl="0" eaLnBrk="1" fontAlgn="base" hangingPunct="1">
        <a:spcBef>
          <a:spcPct val="20000"/>
        </a:spcBef>
        <a:spcAft>
          <a:spcPct val="0"/>
        </a:spcAft>
        <a:buClr>
          <a:srgbClr val="00007F"/>
        </a:buClr>
        <a:buSzPct val="75000"/>
        <a:buFont typeface="Wingdings" charset="2"/>
        <a:buChar char="v"/>
        <a:defRPr sz="2400">
          <a:solidFill>
            <a:schemeClr val="tx1"/>
          </a:solidFill>
          <a:latin typeface="+mn-lt"/>
          <a:ea typeface="+mn-ea"/>
          <a:cs typeface="+mn-cs"/>
        </a:defRPr>
      </a:lvl3pPr>
      <a:lvl4pPr marL="1600200" indent="-228600" algn="l" rtl="0" eaLnBrk="1" fontAlgn="base" hangingPunct="1">
        <a:spcBef>
          <a:spcPct val="20000"/>
        </a:spcBef>
        <a:spcAft>
          <a:spcPct val="0"/>
        </a:spcAft>
        <a:buClr>
          <a:srgbClr val="FFCC00"/>
        </a:buClr>
        <a:buSzPct val="75000"/>
        <a:buFont typeface="Wingdings" charset="2"/>
        <a:buChar char="v"/>
        <a:defRPr sz="2200">
          <a:solidFill>
            <a:schemeClr val="tx1"/>
          </a:solidFill>
          <a:latin typeface="+mn-lt"/>
          <a:ea typeface="+mn-ea"/>
          <a:cs typeface="+mn-cs"/>
        </a:defRPr>
      </a:lvl4pPr>
      <a:lvl5pPr marL="2057400" indent="-228600" algn="l" rtl="0" eaLnBrk="1" fontAlgn="base" hangingPunct="1">
        <a:spcBef>
          <a:spcPct val="20000"/>
        </a:spcBef>
        <a:spcAft>
          <a:spcPct val="0"/>
        </a:spcAft>
        <a:buClr>
          <a:srgbClr val="00007F"/>
        </a:buClr>
        <a:buSzPct val="75000"/>
        <a:buFont typeface="Wingdings" charset="2"/>
        <a:buChar char="v"/>
        <a:defRPr sz="2000">
          <a:solidFill>
            <a:schemeClr val="tx1"/>
          </a:solidFill>
          <a:latin typeface="+mn-lt"/>
          <a:ea typeface="+mn-ea"/>
          <a:cs typeface="+mn-cs"/>
        </a:defRPr>
      </a:lvl5pPr>
      <a:lvl6pPr marL="2514600" indent="-228600" algn="l" rtl="0" eaLnBrk="1" fontAlgn="base" hangingPunct="1">
        <a:spcBef>
          <a:spcPct val="20000"/>
        </a:spcBef>
        <a:spcAft>
          <a:spcPct val="0"/>
        </a:spcAft>
        <a:buClr>
          <a:srgbClr val="00007F"/>
        </a:buClr>
        <a:buSzPct val="75000"/>
        <a:buFont typeface="Wingdings" pitchFamily="-65" charset="2"/>
        <a:buChar char="v"/>
        <a:defRPr sz="2000">
          <a:solidFill>
            <a:schemeClr val="tx1"/>
          </a:solidFill>
          <a:latin typeface="+mn-lt"/>
          <a:ea typeface="+mn-ea"/>
          <a:cs typeface="+mn-cs"/>
        </a:defRPr>
      </a:lvl6pPr>
      <a:lvl7pPr marL="2971800" indent="-228600" algn="l" rtl="0" eaLnBrk="1" fontAlgn="base" hangingPunct="1">
        <a:spcBef>
          <a:spcPct val="20000"/>
        </a:spcBef>
        <a:spcAft>
          <a:spcPct val="0"/>
        </a:spcAft>
        <a:buClr>
          <a:srgbClr val="00007F"/>
        </a:buClr>
        <a:buSzPct val="75000"/>
        <a:buFont typeface="Wingdings" pitchFamily="-65" charset="2"/>
        <a:buChar char="v"/>
        <a:defRPr sz="2000">
          <a:solidFill>
            <a:schemeClr val="tx1"/>
          </a:solidFill>
          <a:latin typeface="+mn-lt"/>
          <a:ea typeface="+mn-ea"/>
          <a:cs typeface="+mn-cs"/>
        </a:defRPr>
      </a:lvl7pPr>
      <a:lvl8pPr marL="3429000" indent="-228600" algn="l" rtl="0" eaLnBrk="1" fontAlgn="base" hangingPunct="1">
        <a:spcBef>
          <a:spcPct val="20000"/>
        </a:spcBef>
        <a:spcAft>
          <a:spcPct val="0"/>
        </a:spcAft>
        <a:buClr>
          <a:srgbClr val="00007F"/>
        </a:buClr>
        <a:buSzPct val="75000"/>
        <a:buFont typeface="Wingdings" pitchFamily="-65" charset="2"/>
        <a:buChar char="v"/>
        <a:defRPr sz="2000">
          <a:solidFill>
            <a:schemeClr val="tx1"/>
          </a:solidFill>
          <a:latin typeface="+mn-lt"/>
          <a:ea typeface="+mn-ea"/>
          <a:cs typeface="+mn-cs"/>
        </a:defRPr>
      </a:lvl8pPr>
      <a:lvl9pPr marL="3886200" indent="-228600" algn="l" rtl="0" eaLnBrk="1" fontAlgn="base" hangingPunct="1">
        <a:spcBef>
          <a:spcPct val="20000"/>
        </a:spcBef>
        <a:spcAft>
          <a:spcPct val="0"/>
        </a:spcAft>
        <a:buClr>
          <a:srgbClr val="00007F"/>
        </a:buClr>
        <a:buSzPct val="75000"/>
        <a:buFont typeface="Wingdings" pitchFamily="-65" charset="2"/>
        <a:buChar char="v"/>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22.png"/><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oleObject" Target="../embeddings/Microsoft_Equation1.bin"/><Relationship Id="rId7" Type="http://schemas.openxmlformats.org/officeDocument/2006/relationships/image" Target="../media/image24.wmf"/><Relationship Id="rId8" Type="http://schemas.openxmlformats.org/officeDocument/2006/relationships/image" Target="../media/image27.png"/><Relationship Id="rId9" Type="http://schemas.openxmlformats.org/officeDocument/2006/relationships/image" Target="../media/image28.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1" Type="http://schemas.openxmlformats.org/officeDocument/2006/relationships/image" Target="../media/image11.png"/><Relationship Id="rId12"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1" Type="http://schemas.openxmlformats.org/officeDocument/2006/relationships/image" Target="../media/image31.wmf"/><Relationship Id="rId12" Type="http://schemas.openxmlformats.org/officeDocument/2006/relationships/oleObject" Target="../embeddings/Microsoft_Equation2.bin"/><Relationship Id="rId13" Type="http://schemas.openxmlformats.org/officeDocument/2006/relationships/image" Target="../media/image32.wmf"/><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17.xml"/><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oleObject" Target="../embeddings/oleObject1.bin"/><Relationship Id="rId7" Type="http://schemas.openxmlformats.org/officeDocument/2006/relationships/image" Target="../media/image29.wmf"/><Relationship Id="rId8" Type="http://schemas.openxmlformats.org/officeDocument/2006/relationships/oleObject" Target="../embeddings/oleObject2.bin"/><Relationship Id="rId9" Type="http://schemas.openxmlformats.org/officeDocument/2006/relationships/image" Target="../media/image30.wmf"/><Relationship Id="rId10" Type="http://schemas.openxmlformats.org/officeDocument/2006/relationships/oleObject" Target="../embeddings/oleObject3.bin"/></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7.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chart" Target="../charts/char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chart" Target="../charts/char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chart" Target="../charts/char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16.pn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533400" y="1250950"/>
            <a:ext cx="8001000" cy="1430338"/>
          </a:xfrm>
        </p:spPr>
        <p:txBody>
          <a:bodyPr/>
          <a:lstStyle/>
          <a:p>
            <a:r>
              <a:rPr lang="en-US" dirty="0"/>
              <a:t>Simultaneous Information Flow Security and Circuit Redundancy in Boolean Gates</a:t>
            </a:r>
            <a:endParaRPr lang="en-US" dirty="0"/>
          </a:p>
        </p:txBody>
      </p:sp>
      <p:sp>
        <p:nvSpPr>
          <p:cNvPr id="17411" name="Rectangle 3"/>
          <p:cNvSpPr>
            <a:spLocks noGrp="1" noChangeArrowheads="1"/>
          </p:cNvSpPr>
          <p:nvPr>
            <p:ph type="subTitle" idx="1"/>
          </p:nvPr>
        </p:nvSpPr>
        <p:spPr>
          <a:xfrm>
            <a:off x="914400" y="4419600"/>
            <a:ext cx="7315200" cy="1752600"/>
          </a:xfrm>
        </p:spPr>
        <p:txBody>
          <a:bodyPr/>
          <a:lstStyle/>
          <a:p>
            <a:r>
              <a:rPr lang="en-US" sz="2000" dirty="0" smtClean="0">
                <a:latin typeface="Lucida Sans Unicode" charset="-52"/>
              </a:rPr>
              <a:t>Ryan Kastner (kastner@ucsd.edu)</a:t>
            </a:r>
          </a:p>
          <a:p>
            <a:r>
              <a:rPr lang="en-US" sz="2000" dirty="0" smtClean="0">
                <a:latin typeface="Lucida Sans Unicode" charset="-52"/>
              </a:rPr>
              <a:t> </a:t>
            </a:r>
          </a:p>
          <a:p>
            <a:r>
              <a:rPr lang="en-US" sz="2000" dirty="0" smtClean="0">
                <a:latin typeface="Lucida Sans Unicode" charset="-52"/>
              </a:rPr>
              <a:t>Department of Computer Science &amp; Engineering</a:t>
            </a:r>
            <a:endParaRPr lang="en-US" sz="2000" dirty="0">
              <a:latin typeface="Lucida Sans Unicode" charset="-52"/>
            </a:endParaRPr>
          </a:p>
          <a:p>
            <a:r>
              <a:rPr lang="en-US" sz="2000" dirty="0" smtClean="0">
                <a:latin typeface="Lucida Sans Unicode" charset="-52"/>
              </a:rPr>
              <a:t>University of California San Diego</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Information Flow: Inverter</a:t>
            </a:r>
            <a:endParaRPr lang="en-US" sz="3200" dirty="0"/>
          </a:p>
        </p:txBody>
      </p:sp>
      <p:pic>
        <p:nvPicPr>
          <p:cNvPr id="43013" name="Picture 5"/>
          <p:cNvPicPr>
            <a:picLocks noChangeAspect="1" noChangeArrowheads="1"/>
          </p:cNvPicPr>
          <p:nvPr/>
        </p:nvPicPr>
        <p:blipFill>
          <a:blip r:embed="rId3" cstate="print"/>
          <a:srcRect/>
          <a:stretch>
            <a:fillRect/>
          </a:stretch>
        </p:blipFill>
        <p:spPr bwMode="auto">
          <a:xfrm>
            <a:off x="2362200" y="2209800"/>
            <a:ext cx="914400" cy="2581275"/>
          </a:xfrm>
          <a:prstGeom prst="rect">
            <a:avLst/>
          </a:prstGeom>
          <a:noFill/>
          <a:ln w="9525">
            <a:noFill/>
            <a:miter lim="800000"/>
            <a:headEnd/>
            <a:tailEnd/>
          </a:ln>
        </p:spPr>
      </p:pic>
      <p:graphicFrame>
        <p:nvGraphicFramePr>
          <p:cNvPr id="6" name="Group 5"/>
          <p:cNvGraphicFramePr>
            <a:graphicFrameLocks noGrp="1"/>
          </p:cNvGraphicFramePr>
          <p:nvPr/>
        </p:nvGraphicFramePr>
        <p:xfrm>
          <a:off x="5334000" y="1905000"/>
          <a:ext cx="2492376" cy="3653792"/>
        </p:xfrm>
        <a:graphic>
          <a:graphicData uri="http://schemas.openxmlformats.org/drawingml/2006/table">
            <a:tbl>
              <a:tblPr/>
              <a:tblGrid>
                <a:gridCol w="1192213"/>
                <a:gridCol w="1300163"/>
              </a:tblGrid>
              <a:tr h="0">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ctr" defTabSz="914400" rtl="0" eaLnBrk="1" fontAlgn="base" latinLnBrk="0" hangingPunct="1">
                        <a:lnSpc>
                          <a:spcPct val="100000"/>
                        </a:lnSpc>
                        <a:spcBef>
                          <a:spcPct val="0"/>
                        </a:spcBef>
                        <a:spcAft>
                          <a:spcPct val="0"/>
                        </a:spcAft>
                        <a:buClr>
                          <a:srgbClr val="676767"/>
                        </a:buClr>
                        <a:buSzPct val="100000"/>
                        <a:buFont typeface="Helvetica Neue" charset="0"/>
                        <a:buNone/>
                        <a:tabLst/>
                      </a:pPr>
                      <a:r>
                        <a:rPr kumimoji="0" lang="en-US" sz="3600" b="0" i="0" u="none" strike="noStrike" cap="none" normalizeH="0" baseline="0" dirty="0" smtClean="0">
                          <a:ln>
                            <a:noFill/>
                          </a:ln>
                          <a:solidFill>
                            <a:srgbClr val="FFFFFF"/>
                          </a:solidFill>
                          <a:effectLst/>
                          <a:latin typeface="Helvetica Neue Light" charset="0"/>
                          <a:ea typeface="Helvetica Neue Light" charset="0"/>
                          <a:cs typeface="Helvetica Neue Light" charset="0"/>
                          <a:sym typeface="Helvetica Neue Light" charset="0"/>
                        </a:rPr>
                        <a:t>a</a:t>
                      </a: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000000"/>
                    </a:solidFill>
                  </a:tcPr>
                </a:tc>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ctr" defTabSz="914400" rtl="0" eaLnBrk="1" fontAlgn="base" latinLnBrk="0" hangingPunct="1">
                        <a:lnSpc>
                          <a:spcPct val="100000"/>
                        </a:lnSpc>
                        <a:spcBef>
                          <a:spcPct val="0"/>
                        </a:spcBef>
                        <a:spcAft>
                          <a:spcPct val="0"/>
                        </a:spcAft>
                        <a:buClr>
                          <a:srgbClr val="676767"/>
                        </a:buClr>
                        <a:buSzPct val="100000"/>
                        <a:buFont typeface="Helvetica Neue" charset="0"/>
                        <a:buNone/>
                        <a:tabLst/>
                      </a:pPr>
                      <a:r>
                        <a:rPr kumimoji="0" lang="en-US" sz="3600" b="0" i="0" u="none" strike="noStrike" cap="none" normalizeH="0" baseline="0" dirty="0" err="1" smtClean="0">
                          <a:ln>
                            <a:noFill/>
                          </a:ln>
                          <a:solidFill>
                            <a:srgbClr val="FFFFFF"/>
                          </a:solidFill>
                          <a:effectLst/>
                          <a:latin typeface="Helvetica Neue Light" charset="0"/>
                          <a:ea typeface="Helvetica Neue Light" charset="0"/>
                          <a:cs typeface="Helvetica Neue Light" charset="0"/>
                          <a:sym typeface="Helvetica Neue Light" charset="0"/>
                        </a:rPr>
                        <a:t>o</a:t>
                      </a:r>
                      <a:endParaRPr kumimoji="0" lang="en-US" sz="3600" b="0" i="0" u="none" strike="noStrike" cap="none" normalizeH="0" baseline="0" dirty="0" smtClean="0">
                        <a:ln>
                          <a:noFill/>
                        </a:ln>
                        <a:solidFill>
                          <a:srgbClr val="FFFFFF"/>
                        </a:solidFill>
                        <a:effectLst/>
                        <a:latin typeface="Helvetica Neue Light" charset="0"/>
                        <a:ea typeface="Helvetica Neue Light" charset="0"/>
                        <a:cs typeface="Helvetica Neue Light"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000000"/>
                    </a:solidFill>
                  </a:tcPr>
                </a:tc>
              </a:tr>
              <a:tr h="757238">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l" defTabSz="914400" rtl="0" eaLnBrk="1" fontAlgn="base" latinLnBrk="0" hangingPunct="1">
                        <a:lnSpc>
                          <a:spcPct val="100000"/>
                        </a:lnSpc>
                        <a:spcBef>
                          <a:spcPct val="0"/>
                        </a:spcBef>
                        <a:spcAft>
                          <a:spcPct val="0"/>
                        </a:spcAft>
                        <a:buClr>
                          <a:srgbClr val="676767"/>
                        </a:buClr>
                        <a:buSzPct val="100000"/>
                        <a:buFont typeface="Helvetica Neue" charset="0"/>
                        <a:buNone/>
                        <a:tabLst/>
                      </a:pPr>
                      <a:endParaRPr kumimoji="0" lang="en-US" sz="3200" b="1" i="0" u="none" strike="noStrike" cap="none" normalizeH="0" baseline="0" dirty="0" smtClean="0">
                        <a:ln>
                          <a:noFill/>
                        </a:ln>
                        <a:solidFill>
                          <a:srgbClr val="336699"/>
                        </a:solidFill>
                        <a:effectLst/>
                        <a:latin typeface="Helvetica Neue Light" charset="0"/>
                        <a:ea typeface="ヒラギノ角ゴ ProN W3" charset="0"/>
                        <a:cs typeface="ヒラギノ角ゴ ProN W3"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CACACA"/>
                    </a:solidFill>
                  </a:tcPr>
                </a:tc>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l" defTabSz="914400" rtl="0" eaLnBrk="1" fontAlgn="base" latinLnBrk="0" hangingPunct="1">
                        <a:lnSpc>
                          <a:spcPct val="100000"/>
                        </a:lnSpc>
                        <a:spcBef>
                          <a:spcPct val="0"/>
                        </a:spcBef>
                        <a:spcAft>
                          <a:spcPct val="0"/>
                        </a:spcAft>
                        <a:buClr>
                          <a:srgbClr val="676767"/>
                        </a:buClr>
                        <a:buSzPct val="100000"/>
                        <a:buFont typeface="Helvetica Neue" charset="0"/>
                        <a:buNone/>
                        <a:tabLst/>
                      </a:pPr>
                      <a:endParaRPr kumimoji="0" lang="en-US" sz="3200" b="1" i="0" u="none" strike="noStrike" cap="none" normalizeH="0" baseline="0" dirty="0" smtClean="0">
                        <a:ln>
                          <a:noFill/>
                        </a:ln>
                        <a:solidFill>
                          <a:srgbClr val="336699"/>
                        </a:solidFill>
                        <a:effectLst/>
                        <a:latin typeface="Helvetica Neue Light" charset="0"/>
                        <a:ea typeface="ヒラギノ角ゴ ProN W3" charset="0"/>
                        <a:cs typeface="ヒラギノ角ゴ ProN W3"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CACACA"/>
                    </a:solidFill>
                  </a:tcPr>
                </a:tc>
              </a:tr>
              <a:tr h="757238">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l" defTabSz="914400" rtl="0" eaLnBrk="1" fontAlgn="base" latinLnBrk="0" hangingPunct="1">
                        <a:lnSpc>
                          <a:spcPct val="100000"/>
                        </a:lnSpc>
                        <a:spcBef>
                          <a:spcPct val="0"/>
                        </a:spcBef>
                        <a:spcAft>
                          <a:spcPct val="0"/>
                        </a:spcAft>
                        <a:buClr>
                          <a:srgbClr val="676767"/>
                        </a:buClr>
                        <a:buSzPct val="100000"/>
                        <a:buFont typeface="Helvetica Neue" charset="0"/>
                        <a:buNone/>
                        <a:tabLst/>
                      </a:pPr>
                      <a:endParaRPr kumimoji="0" lang="en-US" sz="3200" b="1" i="0" u="none" strike="noStrike" cap="none" normalizeH="0" baseline="0" dirty="0" smtClean="0">
                        <a:ln>
                          <a:noFill/>
                        </a:ln>
                        <a:solidFill>
                          <a:srgbClr val="336699"/>
                        </a:solidFill>
                        <a:effectLst/>
                        <a:latin typeface="Helvetica Neue Light" charset="0"/>
                        <a:ea typeface="ヒラギノ角ゴ ProN W3" charset="0"/>
                        <a:cs typeface="ヒラギノ角ゴ ProN W3"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l" defTabSz="914400" rtl="0" eaLnBrk="1" fontAlgn="base" latinLnBrk="0" hangingPunct="1">
                        <a:lnSpc>
                          <a:spcPct val="100000"/>
                        </a:lnSpc>
                        <a:spcBef>
                          <a:spcPct val="0"/>
                        </a:spcBef>
                        <a:spcAft>
                          <a:spcPct val="0"/>
                        </a:spcAft>
                        <a:buClr>
                          <a:srgbClr val="676767"/>
                        </a:buClr>
                        <a:buSzPct val="100000"/>
                        <a:buFont typeface="Helvetica Neue" charset="0"/>
                        <a:buNone/>
                        <a:tabLst/>
                      </a:pPr>
                      <a:endParaRPr kumimoji="0" lang="en-US" sz="3200" b="1" i="0" u="none" strike="noStrike" cap="none" normalizeH="0" baseline="0" dirty="0" smtClean="0">
                        <a:ln>
                          <a:noFill/>
                        </a:ln>
                        <a:solidFill>
                          <a:srgbClr val="336699"/>
                        </a:solidFill>
                        <a:effectLst/>
                        <a:latin typeface="Helvetica Neue Light" charset="0"/>
                        <a:ea typeface="ヒラギノ角ゴ ProN W3" charset="0"/>
                        <a:cs typeface="ヒラギノ角ゴ ProN W3"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E6E6E6"/>
                    </a:solidFill>
                  </a:tcPr>
                </a:tc>
              </a:tr>
              <a:tr h="757238">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l" defTabSz="914400" rtl="0" eaLnBrk="1" fontAlgn="base" latinLnBrk="0" hangingPunct="1">
                        <a:lnSpc>
                          <a:spcPct val="100000"/>
                        </a:lnSpc>
                        <a:spcBef>
                          <a:spcPct val="0"/>
                        </a:spcBef>
                        <a:spcAft>
                          <a:spcPct val="0"/>
                        </a:spcAft>
                        <a:buClr>
                          <a:srgbClr val="676767"/>
                        </a:buClr>
                        <a:buSzPct val="100000"/>
                        <a:buFont typeface="Helvetica Neue" charset="0"/>
                        <a:buNone/>
                        <a:tabLst/>
                      </a:pPr>
                      <a:endParaRPr kumimoji="0" lang="en-US" sz="2800" b="1" i="0" u="none" strike="noStrike" cap="none" normalizeH="0" baseline="0" dirty="0" smtClean="0">
                        <a:ln>
                          <a:noFill/>
                        </a:ln>
                        <a:solidFill>
                          <a:srgbClr val="FF0000"/>
                        </a:solidFill>
                        <a:effectLst/>
                        <a:latin typeface="Helvetica Neue Light" charset="0"/>
                        <a:ea typeface="ヒラギノ角ゴ ProN W3" charset="0"/>
                        <a:cs typeface="ヒラギノ角ゴ ProN W3"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CACACA"/>
                    </a:solidFill>
                  </a:tcPr>
                </a:tc>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l" defTabSz="914400" rtl="0" eaLnBrk="1" fontAlgn="base" latinLnBrk="0" hangingPunct="1">
                        <a:lnSpc>
                          <a:spcPct val="100000"/>
                        </a:lnSpc>
                        <a:spcBef>
                          <a:spcPct val="0"/>
                        </a:spcBef>
                        <a:spcAft>
                          <a:spcPct val="0"/>
                        </a:spcAft>
                        <a:buClr>
                          <a:srgbClr val="676767"/>
                        </a:buClr>
                        <a:buSzPct val="100000"/>
                        <a:buFont typeface="Helvetica Neue" charset="0"/>
                        <a:buNone/>
                        <a:tabLst/>
                      </a:pPr>
                      <a:endParaRPr kumimoji="0" lang="en-US" sz="2800" b="1" i="0" u="none" strike="noStrike" cap="none" normalizeH="0" baseline="0" dirty="0" smtClean="0">
                        <a:ln>
                          <a:noFill/>
                        </a:ln>
                        <a:solidFill>
                          <a:srgbClr val="FF0000"/>
                        </a:solidFill>
                        <a:effectLst/>
                        <a:latin typeface="Helvetica Neue Light" charset="0"/>
                        <a:ea typeface="ヒラギノ角ゴ ProN W3" charset="0"/>
                        <a:cs typeface="ヒラギノ角ゴ ProN W3"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CACACA"/>
                    </a:solidFill>
                  </a:tcPr>
                </a:tc>
              </a:tr>
              <a:tr h="757238">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l" defTabSz="914400" rtl="0" eaLnBrk="1" fontAlgn="base" latinLnBrk="0" hangingPunct="1">
                        <a:lnSpc>
                          <a:spcPct val="100000"/>
                        </a:lnSpc>
                        <a:spcBef>
                          <a:spcPct val="0"/>
                        </a:spcBef>
                        <a:spcAft>
                          <a:spcPct val="0"/>
                        </a:spcAft>
                        <a:buClr>
                          <a:srgbClr val="676767"/>
                        </a:buClr>
                        <a:buSzPct val="100000"/>
                        <a:buFont typeface="Helvetica Neue" charset="0"/>
                        <a:buNone/>
                        <a:tabLst/>
                      </a:pPr>
                      <a:endParaRPr kumimoji="0" lang="en-US" sz="2800" b="1" i="0" u="none" strike="noStrike" cap="none" normalizeH="0" baseline="0" dirty="0" smtClean="0">
                        <a:ln>
                          <a:noFill/>
                        </a:ln>
                        <a:solidFill>
                          <a:srgbClr val="FF0000"/>
                        </a:solidFill>
                        <a:effectLst/>
                        <a:latin typeface="Helvetica Neue Light" charset="0"/>
                        <a:ea typeface="ヒラギノ角ゴ ProN W3" charset="0"/>
                        <a:cs typeface="ヒラギノ角ゴ ProN W3"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defPPr>
                        <a:defRPr lang="en-US"/>
                      </a:defPPr>
                      <a:lvl1pPr marL="0" algn="l" defTabSz="457200" rtl="0" eaLnBrk="1" latinLnBrk="0" hangingPunct="1">
                        <a:defRPr sz="1800" kern="1200">
                          <a:solidFill>
                            <a:schemeClr val="tx1"/>
                          </a:solidFill>
                          <a:latin typeface="Helvetica Neue"/>
                          <a:ea typeface="ヒラギノ角ゴ ProN W3"/>
                          <a:cs typeface="ヒラギノ角ゴ ProN W3"/>
                        </a:defRPr>
                      </a:lvl1pPr>
                      <a:lvl2pPr marL="457200" algn="l" defTabSz="457200" rtl="0" eaLnBrk="1" latinLnBrk="0" hangingPunct="1">
                        <a:defRPr sz="1800" kern="1200">
                          <a:solidFill>
                            <a:schemeClr val="tx1"/>
                          </a:solidFill>
                          <a:latin typeface="Helvetica Neue"/>
                          <a:ea typeface="ヒラギノ角ゴ ProN W3"/>
                          <a:cs typeface="ヒラギノ角ゴ ProN W3"/>
                        </a:defRPr>
                      </a:lvl2pPr>
                      <a:lvl3pPr marL="914400" algn="l" defTabSz="457200" rtl="0" eaLnBrk="1" latinLnBrk="0" hangingPunct="1">
                        <a:defRPr sz="1800" kern="1200">
                          <a:solidFill>
                            <a:schemeClr val="tx1"/>
                          </a:solidFill>
                          <a:latin typeface="Helvetica Neue"/>
                          <a:ea typeface="ヒラギノ角ゴ ProN W3"/>
                          <a:cs typeface="ヒラギノ角ゴ ProN W3"/>
                        </a:defRPr>
                      </a:lvl3pPr>
                      <a:lvl4pPr marL="1371600" algn="l" defTabSz="457200" rtl="0" eaLnBrk="1" latinLnBrk="0" hangingPunct="1">
                        <a:defRPr sz="1800" kern="1200">
                          <a:solidFill>
                            <a:schemeClr val="tx1"/>
                          </a:solidFill>
                          <a:latin typeface="Helvetica Neue"/>
                          <a:ea typeface="ヒラギノ角ゴ ProN W3"/>
                          <a:cs typeface="ヒラギノ角ゴ ProN W3"/>
                        </a:defRPr>
                      </a:lvl4pPr>
                      <a:lvl5pPr marL="1828800" algn="l" defTabSz="457200" rtl="0" eaLnBrk="1" latinLnBrk="0" hangingPunct="1">
                        <a:defRPr sz="1800" kern="1200">
                          <a:solidFill>
                            <a:schemeClr val="tx1"/>
                          </a:solidFill>
                          <a:latin typeface="Helvetica Neue"/>
                          <a:ea typeface="ヒラギノ角ゴ ProN W3"/>
                          <a:cs typeface="ヒラギノ角ゴ ProN W3"/>
                        </a:defRPr>
                      </a:lvl5pPr>
                      <a:lvl6pPr marL="2286000" algn="l" defTabSz="457200" rtl="0" eaLnBrk="1" latinLnBrk="0" hangingPunct="1">
                        <a:defRPr sz="1800" kern="1200">
                          <a:solidFill>
                            <a:schemeClr val="tx1"/>
                          </a:solidFill>
                          <a:latin typeface="Helvetica Neue"/>
                          <a:ea typeface="ヒラギノ角ゴ ProN W3"/>
                          <a:cs typeface="ヒラギノ角ゴ ProN W3"/>
                        </a:defRPr>
                      </a:lvl6pPr>
                      <a:lvl7pPr marL="2743200" algn="l" defTabSz="457200" rtl="0" eaLnBrk="1" latinLnBrk="0" hangingPunct="1">
                        <a:defRPr sz="1800" kern="1200">
                          <a:solidFill>
                            <a:schemeClr val="tx1"/>
                          </a:solidFill>
                          <a:latin typeface="Helvetica Neue"/>
                          <a:ea typeface="ヒラギノ角ゴ ProN W3"/>
                          <a:cs typeface="ヒラギノ角ゴ ProN W3"/>
                        </a:defRPr>
                      </a:lvl7pPr>
                      <a:lvl8pPr marL="3200400" algn="l" defTabSz="457200" rtl="0" eaLnBrk="1" latinLnBrk="0" hangingPunct="1">
                        <a:defRPr sz="1800" kern="1200">
                          <a:solidFill>
                            <a:schemeClr val="tx1"/>
                          </a:solidFill>
                          <a:latin typeface="Helvetica Neue"/>
                          <a:ea typeface="ヒラギノ角ゴ ProN W3"/>
                          <a:cs typeface="ヒラギノ角ゴ ProN W3"/>
                        </a:defRPr>
                      </a:lvl8pPr>
                      <a:lvl9pPr marL="3657600" algn="l" defTabSz="457200" rtl="0" eaLnBrk="1" latinLnBrk="0" hangingPunct="1">
                        <a:defRPr sz="1800" kern="1200">
                          <a:solidFill>
                            <a:schemeClr val="tx1"/>
                          </a:solidFill>
                          <a:latin typeface="Helvetica Neue"/>
                          <a:ea typeface="ヒラギノ角ゴ ProN W3"/>
                          <a:cs typeface="ヒラギノ角ゴ ProN W3"/>
                        </a:defRPr>
                      </a:lvl9pPr>
                    </a:lstStyle>
                    <a:p>
                      <a:pPr marL="0" marR="0" lvl="0" indent="0" algn="l" defTabSz="914400" rtl="0" eaLnBrk="1" fontAlgn="base" latinLnBrk="0" hangingPunct="1">
                        <a:lnSpc>
                          <a:spcPct val="100000"/>
                        </a:lnSpc>
                        <a:spcBef>
                          <a:spcPct val="0"/>
                        </a:spcBef>
                        <a:spcAft>
                          <a:spcPct val="0"/>
                        </a:spcAft>
                        <a:buClr>
                          <a:srgbClr val="676767"/>
                        </a:buClr>
                        <a:buSzPct val="100000"/>
                        <a:buFont typeface="Helvetica Neue" charset="0"/>
                        <a:buNone/>
                        <a:tabLst/>
                      </a:pPr>
                      <a:endParaRPr kumimoji="0" lang="en-US" sz="2800" b="1" i="0" u="none" strike="noStrike" cap="none" normalizeH="0" baseline="0" dirty="0" smtClean="0">
                        <a:ln>
                          <a:noFill/>
                        </a:ln>
                        <a:solidFill>
                          <a:srgbClr val="FF0000"/>
                        </a:solidFill>
                        <a:effectLst/>
                        <a:latin typeface="Helvetica Neue Light" charset="0"/>
                        <a:ea typeface="ヒラギノ角ゴ ProN W3" charset="0"/>
                        <a:cs typeface="ヒラギノ角ゴ ProN W3" charset="0"/>
                        <a:sym typeface="Helvetica Neue Light" charset="0"/>
                      </a:endParaRPr>
                    </a:p>
                  </a:txBody>
                  <a:tcPr marL="38100" marR="38100" marT="38100" marB="38100" anchor="ctr" anchorCtr="1" horzOverflow="overflow">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E6E6E6"/>
                    </a:solidFill>
                  </a:tcPr>
                </a:tc>
              </a:tr>
            </a:tbl>
          </a:graphicData>
        </a:graphic>
      </p:graphicFrame>
      <p:sp>
        <p:nvSpPr>
          <p:cNvPr id="10" name="Rectangle 79"/>
          <p:cNvSpPr>
            <a:spLocks/>
          </p:cNvSpPr>
          <p:nvPr/>
        </p:nvSpPr>
        <p:spPr bwMode="auto">
          <a:xfrm>
            <a:off x="1714429" y="1717270"/>
            <a:ext cx="790654" cy="661720"/>
          </a:xfrm>
          <a:prstGeom prst="rect">
            <a:avLst/>
          </a:prstGeom>
          <a:noFill/>
          <a:ln w="12700" cap="rnd">
            <a:noFill/>
            <a:round/>
            <a:headEnd type="none" w="med" len="med"/>
            <a:tailEnd type="none" w="med" len="med"/>
          </a:ln>
        </p:spPr>
        <p:txBody>
          <a:bodyPr wrap="none" lIns="38100" tIns="38100" rIns="78740" bIns="38100">
            <a:spAutoFit/>
          </a:bodyPr>
          <a:lstStyle/>
          <a:p>
            <a:pPr marL="1588" algn="l"/>
            <a:r>
              <a:rPr lang="en-US" sz="3800" dirty="0" smtClean="0">
                <a:solidFill>
                  <a:schemeClr val="tx2"/>
                </a:solidFill>
                <a:latin typeface="Calibri" charset="0"/>
                <a:ea typeface="Calibri" charset="0"/>
                <a:cs typeface="Calibri" charset="0"/>
                <a:sym typeface="Calibri" charset="0"/>
              </a:rPr>
              <a:t>0/T</a:t>
            </a:r>
            <a:endParaRPr lang="en-US" sz="3800" dirty="0">
              <a:solidFill>
                <a:schemeClr val="tx2"/>
              </a:solidFill>
              <a:latin typeface="Calibri" charset="0"/>
              <a:ea typeface="Calibri" charset="0"/>
              <a:cs typeface="Calibri" charset="0"/>
              <a:sym typeface="Calibri" charset="0"/>
            </a:endParaRPr>
          </a:p>
        </p:txBody>
      </p:sp>
      <p:sp>
        <p:nvSpPr>
          <p:cNvPr id="11" name="Rectangle 79"/>
          <p:cNvSpPr>
            <a:spLocks/>
          </p:cNvSpPr>
          <p:nvPr/>
        </p:nvSpPr>
        <p:spPr bwMode="auto">
          <a:xfrm>
            <a:off x="1714429" y="4138880"/>
            <a:ext cx="790654" cy="661720"/>
          </a:xfrm>
          <a:prstGeom prst="rect">
            <a:avLst/>
          </a:prstGeom>
          <a:noFill/>
          <a:ln w="12700" cap="rnd">
            <a:noFill/>
            <a:round/>
            <a:headEnd type="none" w="med" len="med"/>
            <a:tailEnd type="none" w="med" len="med"/>
          </a:ln>
        </p:spPr>
        <p:txBody>
          <a:bodyPr wrap="none" lIns="38100" tIns="38100" rIns="78740" bIns="38100">
            <a:spAutoFit/>
          </a:bodyPr>
          <a:lstStyle/>
          <a:p>
            <a:pPr marL="1588" algn="l"/>
            <a:r>
              <a:rPr lang="en-US" sz="3800" dirty="0" smtClean="0">
                <a:solidFill>
                  <a:schemeClr val="tx2"/>
                </a:solidFill>
                <a:latin typeface="Calibri" charset="0"/>
                <a:ea typeface="Calibri" charset="0"/>
                <a:cs typeface="Calibri" charset="0"/>
                <a:sym typeface="Calibri" charset="0"/>
              </a:rPr>
              <a:t>1/T</a:t>
            </a:r>
            <a:endParaRPr lang="en-US" sz="3800" dirty="0">
              <a:solidFill>
                <a:schemeClr val="tx2"/>
              </a:solidFill>
              <a:latin typeface="Calibri" charset="0"/>
              <a:ea typeface="Calibri" charset="0"/>
              <a:cs typeface="Calibri" charset="0"/>
              <a:sym typeface="Calibri" charset="0"/>
            </a:endParaRPr>
          </a:p>
        </p:txBody>
      </p:sp>
      <p:sp>
        <p:nvSpPr>
          <p:cNvPr id="12" name="Rectangle 79"/>
          <p:cNvSpPr>
            <a:spLocks/>
          </p:cNvSpPr>
          <p:nvPr/>
        </p:nvSpPr>
        <p:spPr bwMode="auto">
          <a:xfrm>
            <a:off x="3314629" y="4129355"/>
            <a:ext cx="865844" cy="661720"/>
          </a:xfrm>
          <a:prstGeom prst="rect">
            <a:avLst/>
          </a:prstGeom>
          <a:noFill/>
          <a:ln w="12700" cap="rnd">
            <a:noFill/>
            <a:round/>
            <a:headEnd type="none" w="med" len="med"/>
            <a:tailEnd type="none" w="med" len="med"/>
          </a:ln>
        </p:spPr>
        <p:txBody>
          <a:bodyPr wrap="none" lIns="38100" tIns="38100" rIns="78740" bIns="38100">
            <a:spAutoFit/>
          </a:bodyPr>
          <a:lstStyle/>
          <a:p>
            <a:pPr marL="1588" algn="l"/>
            <a:r>
              <a:rPr lang="en-US" sz="3800" dirty="0" smtClean="0">
                <a:solidFill>
                  <a:srgbClr val="FF0000"/>
                </a:solidFill>
                <a:latin typeface="Calibri" charset="0"/>
                <a:ea typeface="Calibri" charset="0"/>
                <a:cs typeface="Calibri" charset="0"/>
                <a:sym typeface="Calibri" charset="0"/>
              </a:rPr>
              <a:t>1/U</a:t>
            </a:r>
            <a:endParaRPr lang="en-US" sz="3800" dirty="0">
              <a:solidFill>
                <a:srgbClr val="FF0000"/>
              </a:solidFill>
              <a:latin typeface="Calibri" charset="0"/>
              <a:ea typeface="Calibri" charset="0"/>
              <a:cs typeface="Calibri" charset="0"/>
              <a:sym typeface="Calibri" charset="0"/>
            </a:endParaRPr>
          </a:p>
        </p:txBody>
      </p:sp>
      <p:sp>
        <p:nvSpPr>
          <p:cNvPr id="13" name="Rectangle 79"/>
          <p:cNvSpPr>
            <a:spLocks/>
          </p:cNvSpPr>
          <p:nvPr/>
        </p:nvSpPr>
        <p:spPr bwMode="auto">
          <a:xfrm>
            <a:off x="3276600" y="1707745"/>
            <a:ext cx="865844" cy="661720"/>
          </a:xfrm>
          <a:prstGeom prst="rect">
            <a:avLst/>
          </a:prstGeom>
          <a:noFill/>
          <a:ln w="12700" cap="rnd">
            <a:noFill/>
            <a:round/>
            <a:headEnd type="none" w="med" len="med"/>
            <a:tailEnd type="none" w="med" len="med"/>
          </a:ln>
        </p:spPr>
        <p:txBody>
          <a:bodyPr wrap="none" lIns="38100" tIns="38100" rIns="78740" bIns="38100">
            <a:spAutoFit/>
          </a:bodyPr>
          <a:lstStyle/>
          <a:p>
            <a:pPr marL="1588" algn="l"/>
            <a:r>
              <a:rPr lang="en-US" sz="3800" dirty="0" smtClean="0">
                <a:solidFill>
                  <a:srgbClr val="FF0000"/>
                </a:solidFill>
                <a:latin typeface="Calibri" charset="0"/>
                <a:ea typeface="Calibri" charset="0"/>
                <a:cs typeface="Calibri" charset="0"/>
                <a:sym typeface="Calibri" charset="0"/>
              </a:rPr>
              <a:t>0/U</a:t>
            </a:r>
            <a:endParaRPr lang="en-US" sz="3800" dirty="0">
              <a:solidFill>
                <a:srgbClr val="FF0000"/>
              </a:solidFill>
              <a:latin typeface="Calibri" charset="0"/>
              <a:ea typeface="Calibri" charset="0"/>
              <a:cs typeface="Calibri" charset="0"/>
              <a:sym typeface="Calibri" charset="0"/>
            </a:endParaRPr>
          </a:p>
        </p:txBody>
      </p:sp>
      <p:sp>
        <p:nvSpPr>
          <p:cNvPr id="9" name="Rectangle 91"/>
          <p:cNvSpPr>
            <a:spLocks/>
          </p:cNvSpPr>
          <p:nvPr/>
        </p:nvSpPr>
        <p:spPr bwMode="auto">
          <a:xfrm>
            <a:off x="5730678" y="2514600"/>
            <a:ext cx="374650" cy="660400"/>
          </a:xfrm>
          <a:prstGeom prst="rect">
            <a:avLst/>
          </a:prstGeom>
          <a:noFill/>
          <a:ln w="12700" cap="rnd">
            <a:noFill/>
            <a:round/>
            <a:headEnd type="none" w="med" len="med"/>
            <a:tailEnd type="none" w="med" len="med"/>
          </a:ln>
        </p:spPr>
        <p:txBody>
          <a:bodyPr wrap="none" lIns="38100" tIns="38100" rIns="78740" bIns="38100">
            <a:spAutoFit/>
          </a:bodyPr>
          <a:lstStyle/>
          <a:p>
            <a:pPr marL="1588"/>
            <a:r>
              <a:rPr lang="en-US" sz="3800" dirty="0">
                <a:solidFill>
                  <a:srgbClr val="333399"/>
                </a:solidFill>
                <a:latin typeface="Calibri" charset="0"/>
                <a:ea typeface="Calibri" charset="0"/>
                <a:cs typeface="Calibri" charset="0"/>
                <a:sym typeface="Calibri" charset="0"/>
              </a:rPr>
              <a:t>0</a:t>
            </a:r>
          </a:p>
        </p:txBody>
      </p:sp>
      <p:sp>
        <p:nvSpPr>
          <p:cNvPr id="15" name="Rectangle 91"/>
          <p:cNvSpPr>
            <a:spLocks/>
          </p:cNvSpPr>
          <p:nvPr/>
        </p:nvSpPr>
        <p:spPr bwMode="auto">
          <a:xfrm>
            <a:off x="6934200" y="3276600"/>
            <a:ext cx="374650" cy="660400"/>
          </a:xfrm>
          <a:prstGeom prst="rect">
            <a:avLst/>
          </a:prstGeom>
          <a:noFill/>
          <a:ln w="12700" cap="rnd">
            <a:noFill/>
            <a:round/>
            <a:headEnd type="none" w="med" len="med"/>
            <a:tailEnd type="none" w="med" len="med"/>
          </a:ln>
        </p:spPr>
        <p:txBody>
          <a:bodyPr wrap="none" lIns="38100" tIns="38100" rIns="78740" bIns="38100">
            <a:spAutoFit/>
          </a:bodyPr>
          <a:lstStyle/>
          <a:p>
            <a:pPr marL="1588"/>
            <a:r>
              <a:rPr lang="en-US" sz="3800" dirty="0">
                <a:solidFill>
                  <a:srgbClr val="333399"/>
                </a:solidFill>
                <a:latin typeface="Calibri" charset="0"/>
                <a:ea typeface="Calibri" charset="0"/>
                <a:cs typeface="Calibri" charset="0"/>
                <a:sym typeface="Calibri" charset="0"/>
              </a:rPr>
              <a:t>0</a:t>
            </a:r>
          </a:p>
        </p:txBody>
      </p:sp>
      <p:sp>
        <p:nvSpPr>
          <p:cNvPr id="16" name="Rectangle 91"/>
          <p:cNvSpPr>
            <a:spLocks/>
          </p:cNvSpPr>
          <p:nvPr/>
        </p:nvSpPr>
        <p:spPr bwMode="auto">
          <a:xfrm>
            <a:off x="5762034" y="4072160"/>
            <a:ext cx="374650" cy="660400"/>
          </a:xfrm>
          <a:prstGeom prst="rect">
            <a:avLst/>
          </a:prstGeom>
          <a:noFill/>
          <a:ln w="12700" cap="rnd">
            <a:noFill/>
            <a:round/>
            <a:headEnd type="none" w="med" len="med"/>
            <a:tailEnd type="none" w="med" len="med"/>
          </a:ln>
        </p:spPr>
        <p:txBody>
          <a:bodyPr wrap="none" lIns="38100" tIns="38100" rIns="78740" bIns="38100">
            <a:spAutoFit/>
          </a:bodyPr>
          <a:lstStyle/>
          <a:p>
            <a:pPr marL="1588"/>
            <a:r>
              <a:rPr lang="en-US" sz="3800" dirty="0">
                <a:solidFill>
                  <a:srgbClr val="FF0000"/>
                </a:solidFill>
                <a:latin typeface="Calibri" charset="0"/>
                <a:ea typeface="Calibri" charset="0"/>
                <a:cs typeface="Calibri" charset="0"/>
                <a:sym typeface="Calibri" charset="0"/>
              </a:rPr>
              <a:t>0</a:t>
            </a:r>
          </a:p>
        </p:txBody>
      </p:sp>
      <p:sp>
        <p:nvSpPr>
          <p:cNvPr id="17" name="Rectangle 91"/>
          <p:cNvSpPr>
            <a:spLocks/>
          </p:cNvSpPr>
          <p:nvPr/>
        </p:nvSpPr>
        <p:spPr bwMode="auto">
          <a:xfrm>
            <a:off x="6956228" y="4800600"/>
            <a:ext cx="374650" cy="660400"/>
          </a:xfrm>
          <a:prstGeom prst="rect">
            <a:avLst/>
          </a:prstGeom>
          <a:noFill/>
          <a:ln w="12700" cap="rnd">
            <a:noFill/>
            <a:round/>
            <a:headEnd type="none" w="med" len="med"/>
            <a:tailEnd type="none" w="med" len="med"/>
          </a:ln>
        </p:spPr>
        <p:txBody>
          <a:bodyPr wrap="none" lIns="38100" tIns="38100" rIns="78740" bIns="38100">
            <a:spAutoFit/>
          </a:bodyPr>
          <a:lstStyle/>
          <a:p>
            <a:pPr marL="1588"/>
            <a:r>
              <a:rPr lang="en-US" sz="3800" dirty="0">
                <a:solidFill>
                  <a:srgbClr val="FF0000"/>
                </a:solidFill>
                <a:latin typeface="Calibri" charset="0"/>
                <a:ea typeface="Calibri" charset="0"/>
                <a:cs typeface="Calibri" charset="0"/>
                <a:sym typeface="Calibri" charset="0"/>
              </a:rPr>
              <a:t>0</a:t>
            </a:r>
          </a:p>
        </p:txBody>
      </p:sp>
      <p:sp>
        <p:nvSpPr>
          <p:cNvPr id="18" name="Rectangle 91"/>
          <p:cNvSpPr>
            <a:spLocks/>
          </p:cNvSpPr>
          <p:nvPr/>
        </p:nvSpPr>
        <p:spPr bwMode="auto">
          <a:xfrm>
            <a:off x="6956228" y="2514600"/>
            <a:ext cx="364969" cy="661720"/>
          </a:xfrm>
          <a:prstGeom prst="rect">
            <a:avLst/>
          </a:prstGeom>
          <a:noFill/>
          <a:ln w="12700" cap="rnd">
            <a:noFill/>
            <a:round/>
            <a:headEnd type="none" w="med" len="med"/>
            <a:tailEnd type="none" w="med" len="med"/>
          </a:ln>
        </p:spPr>
        <p:txBody>
          <a:bodyPr wrap="none" lIns="38100" tIns="38100" rIns="78740" bIns="38100">
            <a:spAutoFit/>
          </a:bodyPr>
          <a:lstStyle/>
          <a:p>
            <a:pPr marL="1588"/>
            <a:r>
              <a:rPr lang="en-US" sz="3800" dirty="0">
                <a:solidFill>
                  <a:srgbClr val="333399"/>
                </a:solidFill>
                <a:latin typeface="Calibri" charset="0"/>
                <a:ea typeface="Calibri" charset="0"/>
                <a:cs typeface="Calibri" charset="0"/>
                <a:sym typeface="Calibri" charset="0"/>
              </a:rPr>
              <a:t>1</a:t>
            </a:r>
          </a:p>
        </p:txBody>
      </p:sp>
      <p:sp>
        <p:nvSpPr>
          <p:cNvPr id="19" name="Rectangle 91"/>
          <p:cNvSpPr>
            <a:spLocks/>
          </p:cNvSpPr>
          <p:nvPr/>
        </p:nvSpPr>
        <p:spPr bwMode="auto">
          <a:xfrm>
            <a:off x="5740359" y="3307960"/>
            <a:ext cx="364969" cy="661720"/>
          </a:xfrm>
          <a:prstGeom prst="rect">
            <a:avLst/>
          </a:prstGeom>
          <a:noFill/>
          <a:ln w="12700" cap="rnd">
            <a:noFill/>
            <a:round/>
            <a:headEnd type="none" w="med" len="med"/>
            <a:tailEnd type="none" w="med" len="med"/>
          </a:ln>
        </p:spPr>
        <p:txBody>
          <a:bodyPr wrap="none" lIns="38100" tIns="38100" rIns="78740" bIns="38100">
            <a:spAutoFit/>
          </a:bodyPr>
          <a:lstStyle/>
          <a:p>
            <a:pPr marL="1588"/>
            <a:r>
              <a:rPr lang="en-US" sz="3800" dirty="0">
                <a:solidFill>
                  <a:srgbClr val="333399"/>
                </a:solidFill>
                <a:latin typeface="Calibri" charset="0"/>
                <a:ea typeface="Calibri" charset="0"/>
                <a:cs typeface="Calibri" charset="0"/>
                <a:sym typeface="Calibri" charset="0"/>
              </a:rPr>
              <a:t>1</a:t>
            </a:r>
          </a:p>
        </p:txBody>
      </p:sp>
      <p:sp>
        <p:nvSpPr>
          <p:cNvPr id="20" name="Rectangle 91"/>
          <p:cNvSpPr>
            <a:spLocks/>
          </p:cNvSpPr>
          <p:nvPr/>
        </p:nvSpPr>
        <p:spPr bwMode="auto">
          <a:xfrm>
            <a:off x="6934200" y="4038600"/>
            <a:ext cx="364969" cy="661720"/>
          </a:xfrm>
          <a:prstGeom prst="rect">
            <a:avLst/>
          </a:prstGeom>
          <a:noFill/>
          <a:ln w="12700" cap="rnd">
            <a:noFill/>
            <a:round/>
            <a:headEnd type="none" w="med" len="med"/>
            <a:tailEnd type="none" w="med" len="med"/>
          </a:ln>
        </p:spPr>
        <p:txBody>
          <a:bodyPr wrap="none" lIns="38100" tIns="38100" rIns="78740" bIns="38100">
            <a:spAutoFit/>
          </a:bodyPr>
          <a:lstStyle/>
          <a:p>
            <a:pPr marL="1588"/>
            <a:r>
              <a:rPr lang="en-US" sz="3800" dirty="0">
                <a:solidFill>
                  <a:srgbClr val="FF0000"/>
                </a:solidFill>
                <a:latin typeface="Calibri" charset="0"/>
                <a:ea typeface="Calibri" charset="0"/>
                <a:cs typeface="Calibri" charset="0"/>
                <a:sym typeface="Calibri" charset="0"/>
              </a:rPr>
              <a:t>1</a:t>
            </a:r>
          </a:p>
        </p:txBody>
      </p:sp>
      <p:sp>
        <p:nvSpPr>
          <p:cNvPr id="21" name="Rectangle 91"/>
          <p:cNvSpPr>
            <a:spLocks/>
          </p:cNvSpPr>
          <p:nvPr/>
        </p:nvSpPr>
        <p:spPr bwMode="auto">
          <a:xfrm>
            <a:off x="5774269" y="4824680"/>
            <a:ext cx="364969" cy="661720"/>
          </a:xfrm>
          <a:prstGeom prst="rect">
            <a:avLst/>
          </a:prstGeom>
          <a:noFill/>
          <a:ln w="12700" cap="rnd">
            <a:noFill/>
            <a:round/>
            <a:headEnd type="none" w="med" len="med"/>
            <a:tailEnd type="none" w="med" len="med"/>
          </a:ln>
        </p:spPr>
        <p:txBody>
          <a:bodyPr wrap="none" lIns="38100" tIns="38100" rIns="78740" bIns="38100">
            <a:spAutoFit/>
          </a:bodyPr>
          <a:lstStyle/>
          <a:p>
            <a:pPr marL="1588"/>
            <a:r>
              <a:rPr lang="en-US" sz="3800" dirty="0" smtClean="0">
                <a:solidFill>
                  <a:srgbClr val="FF0000"/>
                </a:solidFill>
                <a:latin typeface="Calibri" charset="0"/>
                <a:ea typeface="Calibri" charset="0"/>
                <a:cs typeface="Calibri" charset="0"/>
                <a:sym typeface="Calibri" charset="0"/>
              </a:rPr>
              <a:t>0</a:t>
            </a:r>
            <a:endParaRPr lang="en-US" sz="3800" dirty="0">
              <a:solidFill>
                <a:srgbClr val="FF0000"/>
              </a:solidFill>
              <a:latin typeface="Calibri" charset="0"/>
              <a:ea typeface="Calibri" charset="0"/>
              <a:cs typeface="Calibri" charset="0"/>
              <a:sym typeface="Calibri"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linds(horizontal)">
                                      <p:cBhvr>
                                        <p:cTn id="18" dur="500"/>
                                        <p:tgtEl>
                                          <p:spTgt spid="13"/>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6" grpId="0"/>
      <p:bldP spid="17"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003399"/>
                </a:solidFill>
              </a:rPr>
              <a:t>Gate Level Information Flow Tracking</a:t>
            </a:r>
            <a:endParaRPr lang="en-US" sz="3200" dirty="0">
              <a:solidFill>
                <a:srgbClr val="003399"/>
              </a:solidFill>
            </a:endParaRPr>
          </a:p>
        </p:txBody>
      </p:sp>
      <p:grpSp>
        <p:nvGrpSpPr>
          <p:cNvPr id="49" name="Group 48"/>
          <p:cNvGrpSpPr/>
          <p:nvPr/>
        </p:nvGrpSpPr>
        <p:grpSpPr>
          <a:xfrm>
            <a:off x="228600" y="1447800"/>
            <a:ext cx="4729057" cy="2224444"/>
            <a:chOff x="228600" y="1447800"/>
            <a:chExt cx="4729057" cy="2224444"/>
          </a:xfrm>
        </p:grpSpPr>
        <p:sp>
          <p:nvSpPr>
            <p:cNvPr id="14" name="Cloud 97"/>
            <p:cNvSpPr/>
            <p:nvPr/>
          </p:nvSpPr>
          <p:spPr>
            <a:xfrm>
              <a:off x="2046097" y="1447800"/>
              <a:ext cx="1326524" cy="1077058"/>
            </a:xfrm>
            <a:prstGeom prst="cloud">
              <a:avLst/>
            </a:prstGeom>
            <a:solidFill>
              <a:schemeClr val="bg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00"/>
                  </a:solidFill>
                </a:rPr>
                <a:t>AND</a:t>
              </a:r>
              <a:endParaRPr lang="en-US" sz="2000" b="1" dirty="0">
                <a:solidFill>
                  <a:srgbClr val="000000"/>
                </a:solidFill>
              </a:endParaRPr>
            </a:p>
          </p:txBody>
        </p:sp>
        <p:sp>
          <p:nvSpPr>
            <p:cNvPr id="15" name="Rectangle 98"/>
            <p:cNvSpPr/>
            <p:nvPr/>
          </p:nvSpPr>
          <p:spPr>
            <a:xfrm>
              <a:off x="2198497" y="2743200"/>
              <a:ext cx="966989" cy="609600"/>
            </a:xfrm>
            <a:prstGeom prst="rect">
              <a:avLst/>
            </a:prstGeom>
            <a:solidFill>
              <a:schemeClr val="bg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FF0000"/>
                  </a:solidFill>
                </a:rPr>
                <a:t>What Affects?</a:t>
              </a:r>
              <a:endParaRPr lang="en-US" sz="1600" b="1" dirty="0">
                <a:solidFill>
                  <a:srgbClr val="FF0000"/>
                </a:solidFill>
              </a:endParaRPr>
            </a:p>
          </p:txBody>
        </p:sp>
        <p:cxnSp>
          <p:nvCxnSpPr>
            <p:cNvPr id="16" name="Straight Arrow Connector 99"/>
            <p:cNvCxnSpPr>
              <a:endCxn id="14" idx="2"/>
            </p:cNvCxnSpPr>
            <p:nvPr/>
          </p:nvCxnSpPr>
          <p:spPr>
            <a:xfrm>
              <a:off x="1207897" y="1981200"/>
              <a:ext cx="842315" cy="512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26708" y="1801663"/>
              <a:ext cx="381000" cy="369332"/>
            </a:xfrm>
            <a:prstGeom prst="rect">
              <a:avLst/>
            </a:prstGeom>
            <a:noFill/>
          </p:spPr>
          <p:txBody>
            <a:bodyPr wrap="square" rtlCol="0">
              <a:spAutoFit/>
            </a:bodyPr>
            <a:lstStyle/>
            <a:p>
              <a:r>
                <a:rPr lang="en-US" i="1" dirty="0" smtClean="0">
                  <a:latin typeface="+mn-lt"/>
                </a:rPr>
                <a:t>b</a:t>
              </a:r>
              <a:endParaRPr lang="en-US" i="1" dirty="0">
                <a:latin typeface="+mn-lt"/>
              </a:endParaRPr>
            </a:p>
          </p:txBody>
        </p:sp>
        <p:cxnSp>
          <p:nvCxnSpPr>
            <p:cNvPr id="18" name="Straight Arrow Connector 101"/>
            <p:cNvCxnSpPr/>
            <p:nvPr/>
          </p:nvCxnSpPr>
          <p:spPr>
            <a:xfrm>
              <a:off x="3341497" y="1981200"/>
              <a:ext cx="842315"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179697" y="1761530"/>
              <a:ext cx="252211" cy="369332"/>
            </a:xfrm>
            <a:prstGeom prst="rect">
              <a:avLst/>
            </a:prstGeom>
            <a:noFill/>
          </p:spPr>
          <p:txBody>
            <a:bodyPr wrap="square" rtlCol="0">
              <a:spAutoFit/>
            </a:bodyPr>
            <a:lstStyle/>
            <a:p>
              <a:r>
                <a:rPr lang="en-US" i="1" dirty="0" smtClean="0">
                  <a:latin typeface="+mn-lt"/>
                </a:rPr>
                <a:t>o</a:t>
              </a:r>
              <a:endParaRPr lang="en-US" i="1" dirty="0">
                <a:latin typeface="+mn-lt"/>
              </a:endParaRPr>
            </a:p>
          </p:txBody>
        </p:sp>
        <p:cxnSp>
          <p:nvCxnSpPr>
            <p:cNvPr id="20" name="Straight Arrow Connector 105"/>
            <p:cNvCxnSpPr/>
            <p:nvPr/>
          </p:nvCxnSpPr>
          <p:spPr>
            <a:xfrm>
              <a:off x="1284097" y="3124200"/>
              <a:ext cx="914400"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279827" y="2754868"/>
              <a:ext cx="404611" cy="369332"/>
            </a:xfrm>
            <a:prstGeom prst="rect">
              <a:avLst/>
            </a:prstGeom>
            <a:noFill/>
          </p:spPr>
          <p:txBody>
            <a:bodyPr wrap="square" rtlCol="0">
              <a:spAutoFit/>
            </a:bodyPr>
            <a:lstStyle/>
            <a:p>
              <a:r>
                <a:rPr lang="en-US" i="1" dirty="0" smtClean="0">
                  <a:solidFill>
                    <a:srgbClr val="00B0F0"/>
                  </a:solidFill>
                  <a:latin typeface="+mn-lt"/>
                </a:rPr>
                <a:t>a</a:t>
              </a:r>
              <a:r>
                <a:rPr lang="en-US" i="1" baseline="-25000" dirty="0" smtClean="0">
                  <a:solidFill>
                    <a:srgbClr val="00B0F0"/>
                  </a:solidFill>
                  <a:latin typeface="+mn-lt"/>
                </a:rPr>
                <a:t>t</a:t>
              </a:r>
              <a:endParaRPr lang="en-US" i="1" baseline="-25000" dirty="0">
                <a:solidFill>
                  <a:srgbClr val="00B0F0"/>
                </a:solidFill>
                <a:latin typeface="+mn-lt"/>
              </a:endParaRPr>
            </a:p>
          </p:txBody>
        </p:sp>
        <p:cxnSp>
          <p:nvCxnSpPr>
            <p:cNvPr id="22" name="Straight Arrow Connector 107"/>
            <p:cNvCxnSpPr/>
            <p:nvPr/>
          </p:nvCxnSpPr>
          <p:spPr>
            <a:xfrm flipV="1">
              <a:off x="3184982" y="3042871"/>
              <a:ext cx="918515" cy="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103497" y="2819400"/>
              <a:ext cx="468503" cy="369332"/>
            </a:xfrm>
            <a:prstGeom prst="rect">
              <a:avLst/>
            </a:prstGeom>
            <a:noFill/>
          </p:spPr>
          <p:txBody>
            <a:bodyPr wrap="square" rtlCol="0">
              <a:spAutoFit/>
            </a:bodyPr>
            <a:lstStyle/>
            <a:p>
              <a:r>
                <a:rPr lang="en-US" i="1" dirty="0" err="1" smtClean="0">
                  <a:solidFill>
                    <a:srgbClr val="00B0F0"/>
                  </a:solidFill>
                  <a:latin typeface="+mn-lt"/>
                </a:rPr>
                <a:t>o</a:t>
              </a:r>
              <a:r>
                <a:rPr lang="en-US" i="1" baseline="-25000" dirty="0" err="1" smtClean="0">
                  <a:solidFill>
                    <a:srgbClr val="00B0F0"/>
                  </a:solidFill>
                  <a:latin typeface="+mn-lt"/>
                </a:rPr>
                <a:t>t</a:t>
              </a:r>
              <a:endParaRPr lang="en-US" i="1" baseline="-25000" dirty="0" smtClean="0">
                <a:solidFill>
                  <a:srgbClr val="00B0F0"/>
                </a:solidFill>
                <a:latin typeface="+mn-lt"/>
              </a:endParaRPr>
            </a:p>
          </p:txBody>
        </p:sp>
        <p:cxnSp>
          <p:nvCxnSpPr>
            <p:cNvPr id="24" name="Straight Arrow Connector 110"/>
            <p:cNvCxnSpPr/>
            <p:nvPr/>
          </p:nvCxnSpPr>
          <p:spPr>
            <a:xfrm>
              <a:off x="1207897" y="1752600"/>
              <a:ext cx="994715"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26708" y="1544598"/>
              <a:ext cx="328411" cy="369332"/>
            </a:xfrm>
            <a:prstGeom prst="rect">
              <a:avLst/>
            </a:prstGeom>
            <a:noFill/>
          </p:spPr>
          <p:txBody>
            <a:bodyPr wrap="square" rtlCol="0">
              <a:spAutoFit/>
            </a:bodyPr>
            <a:lstStyle/>
            <a:p>
              <a:r>
                <a:rPr lang="en-US" i="1" dirty="0" smtClean="0">
                  <a:latin typeface="+mn-lt"/>
                </a:rPr>
                <a:t>a</a:t>
              </a:r>
              <a:endParaRPr lang="en-US" i="1" dirty="0">
                <a:latin typeface="+mn-lt"/>
              </a:endParaRPr>
            </a:p>
          </p:txBody>
        </p:sp>
        <p:cxnSp>
          <p:nvCxnSpPr>
            <p:cNvPr id="26" name="Straight Arrow Connector 112"/>
            <p:cNvCxnSpPr/>
            <p:nvPr/>
          </p:nvCxnSpPr>
          <p:spPr>
            <a:xfrm>
              <a:off x="1279982" y="3276600"/>
              <a:ext cx="918515"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279827" y="3212068"/>
              <a:ext cx="404611" cy="369332"/>
            </a:xfrm>
            <a:prstGeom prst="rect">
              <a:avLst/>
            </a:prstGeom>
            <a:noFill/>
          </p:spPr>
          <p:txBody>
            <a:bodyPr wrap="square" rtlCol="0">
              <a:spAutoFit/>
            </a:bodyPr>
            <a:lstStyle/>
            <a:p>
              <a:r>
                <a:rPr lang="en-US" i="1" dirty="0" err="1" smtClean="0">
                  <a:solidFill>
                    <a:srgbClr val="00B0F0"/>
                  </a:solidFill>
                  <a:latin typeface="+mn-lt"/>
                </a:rPr>
                <a:t>b</a:t>
              </a:r>
              <a:r>
                <a:rPr lang="en-US" i="1" baseline="-25000" dirty="0" err="1" smtClean="0">
                  <a:solidFill>
                    <a:srgbClr val="00B0F0"/>
                  </a:solidFill>
                  <a:latin typeface="+mn-lt"/>
                </a:rPr>
                <a:t>t</a:t>
              </a:r>
              <a:endParaRPr lang="en-US" i="1" baseline="-25000" dirty="0">
                <a:solidFill>
                  <a:srgbClr val="00B0F0"/>
                </a:solidFill>
                <a:latin typeface="+mn-lt"/>
              </a:endParaRPr>
            </a:p>
          </p:txBody>
        </p:sp>
        <p:cxnSp>
          <p:nvCxnSpPr>
            <p:cNvPr id="10" name="Straight Arrow Connector 51"/>
            <p:cNvCxnSpPr/>
            <p:nvPr/>
          </p:nvCxnSpPr>
          <p:spPr>
            <a:xfrm>
              <a:off x="1588897" y="2819400"/>
              <a:ext cx="609600"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Elbow Connector 55"/>
            <p:cNvCxnSpPr/>
            <p:nvPr/>
          </p:nvCxnSpPr>
          <p:spPr>
            <a:xfrm rot="5400000">
              <a:off x="1170591" y="2399506"/>
              <a:ext cx="837406" cy="794"/>
            </a:xfrm>
            <a:prstGeom prst="bentConnector3">
              <a:avLst>
                <a:gd name="adj1" fmla="val 50000"/>
              </a:avLst>
            </a:prstGeom>
            <a:ln w="222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 name="Elbow Connector 56"/>
            <p:cNvCxnSpPr/>
            <p:nvPr/>
          </p:nvCxnSpPr>
          <p:spPr>
            <a:xfrm rot="5400000">
              <a:off x="1131697" y="2362200"/>
              <a:ext cx="1220788" cy="1588"/>
            </a:xfrm>
            <a:prstGeom prst="bentConnector3">
              <a:avLst>
                <a:gd name="adj1" fmla="val 50000"/>
              </a:avLst>
            </a:prstGeom>
            <a:ln w="222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Arrow Connector 57"/>
            <p:cNvCxnSpPr/>
            <p:nvPr/>
          </p:nvCxnSpPr>
          <p:spPr>
            <a:xfrm>
              <a:off x="1741297" y="2971800"/>
              <a:ext cx="457200" cy="238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3718227" y="3087469"/>
              <a:ext cx="1239430" cy="584775"/>
            </a:xfrm>
            <a:prstGeom prst="rect">
              <a:avLst/>
            </a:prstGeom>
          </p:spPr>
          <p:txBody>
            <a:bodyPr wrap="square">
              <a:spAutoFit/>
            </a:bodyPr>
            <a:lstStyle/>
            <a:p>
              <a:r>
                <a:rPr lang="en-US" sz="1600" dirty="0" smtClean="0">
                  <a:latin typeface="+mn-lt"/>
                </a:rPr>
                <a:t>(Trusted or </a:t>
              </a:r>
            </a:p>
            <a:p>
              <a:r>
                <a:rPr lang="en-US" sz="1600" dirty="0" smtClean="0">
                  <a:latin typeface="+mn-lt"/>
                </a:rPr>
                <a:t>Untrusted?)</a:t>
              </a:r>
              <a:endParaRPr lang="en-US" sz="1600" dirty="0">
                <a:latin typeface="+mn-lt"/>
              </a:endParaRPr>
            </a:p>
          </p:txBody>
        </p:sp>
        <p:sp>
          <p:nvSpPr>
            <p:cNvPr id="41" name="Rectangle 40"/>
            <p:cNvSpPr/>
            <p:nvPr/>
          </p:nvSpPr>
          <p:spPr>
            <a:xfrm>
              <a:off x="381000" y="2895600"/>
              <a:ext cx="873959" cy="338554"/>
            </a:xfrm>
            <a:prstGeom prst="rect">
              <a:avLst/>
            </a:prstGeom>
          </p:spPr>
          <p:txBody>
            <a:bodyPr wrap="square">
              <a:spAutoFit/>
            </a:bodyPr>
            <a:lstStyle/>
            <a:p>
              <a:r>
                <a:rPr lang="en-US" sz="1600" dirty="0" smtClean="0">
                  <a:latin typeface="+mn-lt"/>
                </a:rPr>
                <a:t>Trusted</a:t>
              </a:r>
              <a:endParaRPr lang="en-US" sz="1600" dirty="0">
                <a:latin typeface="+mn-lt"/>
              </a:endParaRPr>
            </a:p>
          </p:txBody>
        </p:sp>
        <p:sp>
          <p:nvSpPr>
            <p:cNvPr id="42" name="Rectangle 41"/>
            <p:cNvSpPr/>
            <p:nvPr/>
          </p:nvSpPr>
          <p:spPr>
            <a:xfrm>
              <a:off x="228600" y="3124200"/>
              <a:ext cx="1051227" cy="338554"/>
            </a:xfrm>
            <a:prstGeom prst="rect">
              <a:avLst/>
            </a:prstGeom>
          </p:spPr>
          <p:txBody>
            <a:bodyPr wrap="square">
              <a:spAutoFit/>
            </a:bodyPr>
            <a:lstStyle/>
            <a:p>
              <a:r>
                <a:rPr lang="en-US" sz="1600" dirty="0" err="1" smtClean="0">
                  <a:latin typeface="+mn-lt"/>
                </a:rPr>
                <a:t>Untrusted</a:t>
              </a:r>
              <a:endParaRPr lang="en-US" sz="1600" dirty="0">
                <a:latin typeface="+mn-lt"/>
              </a:endParaRPr>
            </a:p>
          </p:txBody>
        </p:sp>
      </p:grpSp>
      <p:graphicFrame>
        <p:nvGraphicFramePr>
          <p:cNvPr id="46" name="Table 45"/>
          <p:cNvGraphicFramePr>
            <a:graphicFrameLocks noGrp="1"/>
          </p:cNvGraphicFramePr>
          <p:nvPr>
            <p:extLst>
              <p:ext uri="{D42A27DB-BD31-4B8C-83A1-F6EECF244321}">
                <p14:modId xmlns:p14="http://schemas.microsoft.com/office/powerpoint/2010/main" val="3134367587"/>
              </p:ext>
            </p:extLst>
          </p:nvPr>
        </p:nvGraphicFramePr>
        <p:xfrm>
          <a:off x="5562600" y="1676400"/>
          <a:ext cx="2514600" cy="2000070"/>
        </p:xfrm>
        <a:graphic>
          <a:graphicData uri="http://schemas.openxmlformats.org/drawingml/2006/table">
            <a:tbl>
              <a:tblPr firstRow="1" bandRow="1">
                <a:tableStyleId>{00A15C55-8517-42AA-B614-E9B94910E393}</a:tableStyleId>
              </a:tblPr>
              <a:tblGrid>
                <a:gridCol w="838200"/>
                <a:gridCol w="838200"/>
                <a:gridCol w="838200"/>
              </a:tblGrid>
              <a:tr h="400014">
                <a:tc>
                  <a:txBody>
                    <a:bodyPr/>
                    <a:lstStyle/>
                    <a:p>
                      <a:pPr algn="ctr"/>
                      <a:r>
                        <a:rPr lang="en-US" sz="2000" dirty="0" smtClean="0"/>
                        <a:t>u</a:t>
                      </a:r>
                      <a:endParaRPr lang="en-US" sz="2000" i="1" dirty="0"/>
                    </a:p>
                  </a:txBody>
                  <a:tcPr/>
                </a:tc>
                <a:tc>
                  <a:txBody>
                    <a:bodyPr/>
                    <a:lstStyle/>
                    <a:p>
                      <a:pPr algn="ctr"/>
                      <a:r>
                        <a:rPr lang="en-US" sz="2000" dirty="0" smtClean="0"/>
                        <a:t>v</a:t>
                      </a:r>
                      <a:endParaRPr lang="en-US" sz="2000" i="1" dirty="0"/>
                    </a:p>
                  </a:txBody>
                  <a:tcPr/>
                </a:tc>
                <a:tc>
                  <a:txBody>
                    <a:bodyPr/>
                    <a:lstStyle/>
                    <a:p>
                      <a:pPr algn="ctr"/>
                      <a:r>
                        <a:rPr lang="en-US" sz="2000" dirty="0" smtClean="0"/>
                        <a:t>w</a:t>
                      </a:r>
                      <a:endParaRPr lang="en-US" sz="2000" i="1" dirty="0"/>
                    </a:p>
                  </a:txBody>
                  <a:tcPr/>
                </a:tc>
              </a:tr>
              <a:tr h="400014">
                <a:tc>
                  <a:txBody>
                    <a:bodyPr/>
                    <a:lstStyle/>
                    <a:p>
                      <a:pPr algn="ctr"/>
                      <a:r>
                        <a:rPr lang="en-US" sz="2000" dirty="0" smtClean="0"/>
                        <a:t>0</a:t>
                      </a:r>
                      <a:r>
                        <a:rPr lang="en-US" sz="2000" baseline="30000" dirty="0" smtClean="0"/>
                        <a:t>T</a:t>
                      </a:r>
                      <a:endParaRPr lang="en-US" sz="2000" baseline="30000" dirty="0">
                        <a:solidFill>
                          <a:srgbClr val="FF0000"/>
                        </a:solidFill>
                      </a:endParaRPr>
                    </a:p>
                  </a:txBody>
                  <a:tcPr/>
                </a:tc>
                <a:tc>
                  <a:txBody>
                    <a:bodyPr/>
                    <a:lstStyle/>
                    <a:p>
                      <a:pPr algn="ctr"/>
                      <a:r>
                        <a:rPr lang="en-US" sz="2000" dirty="0" smtClean="0"/>
                        <a:t>0</a:t>
                      </a:r>
                      <a:r>
                        <a:rPr lang="en-US" sz="2000" baseline="30000" dirty="0" smtClean="0"/>
                        <a:t>U</a:t>
                      </a:r>
                      <a:endParaRPr lang="en-US" sz="2000" baseline="30000" dirty="0">
                        <a:solidFill>
                          <a:srgbClr val="FF0000"/>
                        </a:solidFill>
                      </a:endParaRPr>
                    </a:p>
                  </a:txBody>
                  <a:tcPr/>
                </a:tc>
                <a:tc>
                  <a:txBody>
                    <a:bodyPr/>
                    <a:lstStyle/>
                    <a:p>
                      <a:pPr algn="ctr"/>
                      <a:r>
                        <a:rPr lang="en-US" sz="2000" dirty="0" smtClean="0"/>
                        <a:t>0</a:t>
                      </a:r>
                      <a:r>
                        <a:rPr lang="en-US" sz="2000" baseline="30000" dirty="0" smtClean="0"/>
                        <a:t>T</a:t>
                      </a:r>
                      <a:endParaRPr lang="en-US" sz="2000" baseline="30000" dirty="0">
                        <a:solidFill>
                          <a:srgbClr val="FF0000"/>
                        </a:solidFill>
                      </a:endParaRPr>
                    </a:p>
                  </a:txBody>
                  <a:tcPr/>
                </a:tc>
              </a:tr>
              <a:tr h="40001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0</a:t>
                      </a:r>
                      <a:r>
                        <a:rPr lang="en-US" sz="2000" baseline="30000" dirty="0" smtClean="0"/>
                        <a:t>U</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aseline="0" dirty="0" smtClean="0"/>
                        <a:t>1</a:t>
                      </a:r>
                      <a:r>
                        <a:rPr lang="en-US" sz="2000" baseline="30000" dirty="0" smtClean="0"/>
                        <a:t>U</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0</a:t>
                      </a:r>
                      <a:r>
                        <a:rPr lang="en-US" sz="2000" baseline="30000" dirty="0" smtClean="0"/>
                        <a:t>U</a:t>
                      </a:r>
                    </a:p>
                  </a:txBody>
                  <a:tcPr/>
                </a:tc>
              </a:tr>
              <a:tr h="400014">
                <a:tc>
                  <a:txBody>
                    <a:bodyPr/>
                    <a:lstStyle/>
                    <a:p>
                      <a:pPr algn="ctr"/>
                      <a:r>
                        <a:rPr lang="en-US" sz="2000" dirty="0" smtClean="0"/>
                        <a:t>0</a:t>
                      </a:r>
                      <a:r>
                        <a:rPr lang="en-US" sz="2000" baseline="30000" dirty="0" smtClean="0"/>
                        <a:t>T</a:t>
                      </a:r>
                      <a:endParaRPr lang="en-US" sz="2000" baseline="30000" dirty="0"/>
                    </a:p>
                  </a:txBody>
                  <a:tcPr/>
                </a:tc>
                <a:tc>
                  <a:txBody>
                    <a:bodyPr/>
                    <a:lstStyle/>
                    <a:p>
                      <a:pPr algn="ctr"/>
                      <a:r>
                        <a:rPr lang="en-US" sz="2000" baseline="0" dirty="0" smtClean="0"/>
                        <a:t>0</a:t>
                      </a:r>
                      <a:r>
                        <a:rPr lang="en-US" sz="2000" baseline="30000" dirty="0" smtClean="0"/>
                        <a:t>T</a:t>
                      </a:r>
                      <a:endParaRPr lang="en-US" sz="2000" baseline="300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0</a:t>
                      </a:r>
                      <a:r>
                        <a:rPr lang="en-US" sz="2000" baseline="30000" dirty="0" smtClean="0"/>
                        <a:t>T</a:t>
                      </a:r>
                      <a:endParaRPr lang="en-US" sz="2000" baseline="30000" dirty="0" smtClean="0"/>
                    </a:p>
                  </a:txBody>
                  <a:tcPr/>
                </a:tc>
              </a:tr>
              <a:tr h="40001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0</a:t>
                      </a:r>
                      <a:r>
                        <a:rPr lang="en-US" sz="2000" baseline="30000" dirty="0" smtClean="0"/>
                        <a:t>U</a:t>
                      </a:r>
                      <a:endParaRPr lang="en-US" sz="2000" baseline="30000" dirty="0" smtClean="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1</a:t>
                      </a:r>
                      <a:r>
                        <a:rPr lang="en-US" sz="2000" baseline="30000" dirty="0" smtClean="0"/>
                        <a:t>T</a:t>
                      </a:r>
                      <a:endParaRPr lang="en-US" sz="2000" baseline="30000" dirty="0" smtClean="0">
                        <a:solidFill>
                          <a:srgbClr val="003399"/>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0</a:t>
                      </a:r>
                      <a:r>
                        <a:rPr lang="en-US" sz="2000" baseline="30000" dirty="0" smtClean="0"/>
                        <a:t>U</a:t>
                      </a:r>
                      <a:endParaRPr lang="en-US" sz="2000" baseline="30000" dirty="0" smtClean="0">
                        <a:solidFill>
                          <a:srgbClr val="FF0000"/>
                        </a:solidFill>
                      </a:endParaRPr>
                    </a:p>
                  </a:txBody>
                  <a:tcPr/>
                </a:tc>
              </a:tr>
            </a:tbl>
          </a:graphicData>
        </a:graphic>
      </p:graphicFrame>
      <p:sp>
        <p:nvSpPr>
          <p:cNvPr id="47" name="TextBox 46"/>
          <p:cNvSpPr txBox="1"/>
          <p:nvPr/>
        </p:nvSpPr>
        <p:spPr>
          <a:xfrm>
            <a:off x="5867400" y="1219200"/>
            <a:ext cx="1905000" cy="369332"/>
          </a:xfrm>
          <a:prstGeom prst="rect">
            <a:avLst/>
          </a:prstGeom>
          <a:noFill/>
        </p:spPr>
        <p:txBody>
          <a:bodyPr wrap="square" rtlCol="0">
            <a:spAutoFit/>
          </a:bodyPr>
          <a:lstStyle/>
          <a:p>
            <a:r>
              <a:rPr lang="en-US" dirty="0" smtClean="0">
                <a:latin typeface="+mn-lt"/>
              </a:rPr>
              <a:t>Partial Truth Table</a:t>
            </a:r>
            <a:endParaRPr lang="en-US" dirty="0">
              <a:latin typeface="+mn-lt"/>
            </a:endParaRPr>
          </a:p>
        </p:txBody>
      </p:sp>
      <p:sp>
        <p:nvSpPr>
          <p:cNvPr id="48" name="TextBox 47"/>
          <p:cNvSpPr txBox="1"/>
          <p:nvPr/>
        </p:nvSpPr>
        <p:spPr>
          <a:xfrm>
            <a:off x="5562600" y="3697069"/>
            <a:ext cx="2286000" cy="523220"/>
          </a:xfrm>
          <a:prstGeom prst="rect">
            <a:avLst/>
          </a:prstGeom>
          <a:noFill/>
        </p:spPr>
        <p:txBody>
          <a:bodyPr wrap="square" rtlCol="0">
            <a:spAutoFit/>
          </a:bodyPr>
          <a:lstStyle/>
          <a:p>
            <a:r>
              <a:rPr lang="en-US" sz="1400" b="1" dirty="0" smtClean="0">
                <a:latin typeface="+mn-lt"/>
              </a:rPr>
              <a:t>0</a:t>
            </a:r>
            <a:r>
              <a:rPr lang="en-US" sz="1400" b="1" baseline="30000" dirty="0" smtClean="0">
                <a:latin typeface="+mn-lt"/>
              </a:rPr>
              <a:t>U/T</a:t>
            </a:r>
            <a:r>
              <a:rPr lang="en-US" sz="1400" b="1" dirty="0" smtClean="0">
                <a:latin typeface="+mn-lt"/>
              </a:rPr>
              <a:t>:</a:t>
            </a:r>
            <a:r>
              <a:rPr lang="en-US" sz="1400" dirty="0" smtClean="0">
                <a:latin typeface="+mn-lt"/>
              </a:rPr>
              <a:t> </a:t>
            </a:r>
            <a:r>
              <a:rPr lang="en-US" sz="1400" dirty="0" err="1" smtClean="0">
                <a:latin typeface="+mn-lt"/>
              </a:rPr>
              <a:t>Untrusted</a:t>
            </a:r>
            <a:r>
              <a:rPr lang="en-US" sz="1400" dirty="0" smtClean="0">
                <a:latin typeface="+mn-lt"/>
              </a:rPr>
              <a:t>/Trusted ‘0’</a:t>
            </a:r>
          </a:p>
          <a:p>
            <a:r>
              <a:rPr lang="en-US" sz="1400" b="1" dirty="0" smtClean="0">
                <a:latin typeface="+mn-lt"/>
              </a:rPr>
              <a:t>1</a:t>
            </a:r>
            <a:r>
              <a:rPr lang="en-US" sz="1400" b="1" baseline="30000" dirty="0" smtClean="0">
                <a:latin typeface="+mn-lt"/>
              </a:rPr>
              <a:t>U/T</a:t>
            </a:r>
            <a:r>
              <a:rPr lang="en-US" sz="1400" b="1" dirty="0" smtClean="0">
                <a:latin typeface="+mn-lt"/>
              </a:rPr>
              <a:t>: </a:t>
            </a:r>
            <a:r>
              <a:rPr lang="en-US" sz="1400" dirty="0" err="1" smtClean="0">
                <a:latin typeface="+mn-lt"/>
              </a:rPr>
              <a:t>Untrusted</a:t>
            </a:r>
            <a:r>
              <a:rPr lang="en-US" sz="1400" dirty="0" smtClean="0">
                <a:latin typeface="+mn-lt"/>
              </a:rPr>
              <a:t>/Trusted ‘1’</a:t>
            </a:r>
          </a:p>
        </p:txBody>
      </p:sp>
      <p:sp>
        <p:nvSpPr>
          <p:cNvPr id="50" name="Rectangle 49"/>
          <p:cNvSpPr/>
          <p:nvPr/>
        </p:nvSpPr>
        <p:spPr>
          <a:xfrm>
            <a:off x="524034" y="4725091"/>
            <a:ext cx="402674" cy="369332"/>
          </a:xfrm>
          <a:prstGeom prst="rect">
            <a:avLst/>
          </a:prstGeom>
        </p:spPr>
        <p:txBody>
          <a:bodyPr wrap="none">
            <a:spAutoFit/>
          </a:bodyPr>
          <a:lstStyle/>
          <a:p>
            <a:pPr algn="ctr"/>
            <a:r>
              <a:rPr lang="en-US" dirty="0" smtClean="0">
                <a:solidFill>
                  <a:srgbClr val="003399"/>
                </a:solidFill>
              </a:rPr>
              <a:t>0</a:t>
            </a:r>
            <a:r>
              <a:rPr lang="en-US" baseline="30000" dirty="0" smtClean="0">
                <a:solidFill>
                  <a:srgbClr val="003399"/>
                </a:solidFill>
              </a:rPr>
              <a:t>T</a:t>
            </a:r>
            <a:endParaRPr lang="en-US" baseline="30000" dirty="0">
              <a:solidFill>
                <a:srgbClr val="003399"/>
              </a:solidFill>
            </a:endParaRPr>
          </a:p>
        </p:txBody>
      </p:sp>
      <p:sp>
        <p:nvSpPr>
          <p:cNvPr id="51" name="Rectangle 50"/>
          <p:cNvSpPr/>
          <p:nvPr/>
        </p:nvSpPr>
        <p:spPr>
          <a:xfrm>
            <a:off x="523751" y="5334000"/>
            <a:ext cx="402675" cy="369332"/>
          </a:xfrm>
          <a:prstGeom prst="rect">
            <a:avLst/>
          </a:prstGeom>
        </p:spPr>
        <p:txBody>
          <a:bodyPr wrap="none">
            <a:spAutoFit/>
          </a:bodyPr>
          <a:lstStyle/>
          <a:p>
            <a:pPr algn="ctr"/>
            <a:r>
              <a:rPr lang="en-US" dirty="0" smtClean="0">
                <a:solidFill>
                  <a:srgbClr val="FF0000"/>
                </a:solidFill>
              </a:rPr>
              <a:t>0</a:t>
            </a:r>
            <a:r>
              <a:rPr lang="en-US" baseline="30000" dirty="0" smtClean="0">
                <a:solidFill>
                  <a:srgbClr val="FF0000"/>
                </a:solidFill>
              </a:rPr>
              <a:t>U</a:t>
            </a:r>
            <a:endParaRPr lang="en-US" baseline="30000" dirty="0">
              <a:solidFill>
                <a:srgbClr val="FF0000"/>
              </a:solidFill>
            </a:endParaRPr>
          </a:p>
        </p:txBody>
      </p:sp>
      <p:sp>
        <p:nvSpPr>
          <p:cNvPr id="52" name="Rectangle 51"/>
          <p:cNvSpPr/>
          <p:nvPr/>
        </p:nvSpPr>
        <p:spPr>
          <a:xfrm>
            <a:off x="4397926" y="5027862"/>
            <a:ext cx="402674" cy="369332"/>
          </a:xfrm>
          <a:prstGeom prst="rect">
            <a:avLst/>
          </a:prstGeom>
        </p:spPr>
        <p:txBody>
          <a:bodyPr wrap="none">
            <a:spAutoFit/>
          </a:bodyPr>
          <a:lstStyle/>
          <a:p>
            <a:pPr algn="ctr"/>
            <a:r>
              <a:rPr lang="en-US" dirty="0" smtClean="0">
                <a:solidFill>
                  <a:srgbClr val="003399"/>
                </a:solidFill>
              </a:rPr>
              <a:t>0</a:t>
            </a:r>
            <a:r>
              <a:rPr lang="en-US" baseline="30000" dirty="0" smtClean="0">
                <a:solidFill>
                  <a:srgbClr val="003399"/>
                </a:solidFill>
              </a:rPr>
              <a:t>T</a:t>
            </a:r>
            <a:endParaRPr lang="en-US" baseline="30000" dirty="0">
              <a:solidFill>
                <a:srgbClr val="003399"/>
              </a:solidFill>
            </a:endParaRPr>
          </a:p>
        </p:txBody>
      </p:sp>
      <p:sp>
        <p:nvSpPr>
          <p:cNvPr id="53" name="Rectangle 52"/>
          <p:cNvSpPr/>
          <p:nvPr/>
        </p:nvSpPr>
        <p:spPr>
          <a:xfrm>
            <a:off x="535004" y="4725168"/>
            <a:ext cx="402675" cy="369332"/>
          </a:xfrm>
          <a:prstGeom prst="rect">
            <a:avLst/>
          </a:prstGeom>
          <a:noFill/>
        </p:spPr>
        <p:txBody>
          <a:bodyPr wrap="none">
            <a:spAutoFit/>
          </a:bodyPr>
          <a:lstStyle/>
          <a:p>
            <a:pPr algn="ctr" defTabSz="457200" eaLnBrk="1" fontAlgn="auto" hangingPunct="1">
              <a:spcBef>
                <a:spcPts val="0"/>
              </a:spcBef>
              <a:spcAft>
                <a:spcPts val="0"/>
              </a:spcAft>
              <a:defRPr/>
            </a:pPr>
            <a:r>
              <a:rPr lang="en-US" dirty="0" smtClean="0">
                <a:solidFill>
                  <a:srgbClr val="FF0000"/>
                </a:solidFill>
              </a:rPr>
              <a:t>0</a:t>
            </a:r>
            <a:r>
              <a:rPr lang="en-US" baseline="30000" dirty="0" smtClean="0">
                <a:solidFill>
                  <a:srgbClr val="FF0000"/>
                </a:solidFill>
              </a:rPr>
              <a:t>U</a:t>
            </a:r>
          </a:p>
        </p:txBody>
      </p:sp>
      <p:sp>
        <p:nvSpPr>
          <p:cNvPr id="55" name="Rectangle 54"/>
          <p:cNvSpPr/>
          <p:nvPr/>
        </p:nvSpPr>
        <p:spPr>
          <a:xfrm>
            <a:off x="507611" y="5345668"/>
            <a:ext cx="402674" cy="369332"/>
          </a:xfrm>
          <a:prstGeom prst="rect">
            <a:avLst/>
          </a:prstGeom>
          <a:noFill/>
        </p:spPr>
        <p:txBody>
          <a:bodyPr wrap="none">
            <a:spAutoFit/>
          </a:bodyPr>
          <a:lstStyle/>
          <a:p>
            <a:pPr algn="ctr" defTabSz="457200" eaLnBrk="1" fontAlgn="auto" hangingPunct="1">
              <a:spcBef>
                <a:spcPts val="0"/>
              </a:spcBef>
              <a:spcAft>
                <a:spcPts val="0"/>
              </a:spcAft>
              <a:defRPr/>
            </a:pPr>
            <a:r>
              <a:rPr lang="en-US" dirty="0" smtClean="0">
                <a:solidFill>
                  <a:srgbClr val="003399"/>
                </a:solidFill>
              </a:rPr>
              <a:t>1</a:t>
            </a:r>
            <a:r>
              <a:rPr lang="en-US" baseline="30000" dirty="0" smtClean="0">
                <a:solidFill>
                  <a:srgbClr val="003399"/>
                </a:solidFill>
              </a:rPr>
              <a:t>T</a:t>
            </a:r>
          </a:p>
        </p:txBody>
      </p:sp>
      <p:sp>
        <p:nvSpPr>
          <p:cNvPr id="56" name="Rectangle 55"/>
          <p:cNvSpPr/>
          <p:nvPr/>
        </p:nvSpPr>
        <p:spPr>
          <a:xfrm>
            <a:off x="4409149" y="5029200"/>
            <a:ext cx="402675" cy="369332"/>
          </a:xfrm>
          <a:prstGeom prst="rect">
            <a:avLst/>
          </a:prstGeom>
          <a:noFill/>
        </p:spPr>
        <p:txBody>
          <a:bodyPr wrap="none">
            <a:spAutoFit/>
          </a:bodyPr>
          <a:lstStyle/>
          <a:p>
            <a:pPr algn="ctr" defTabSz="457200" eaLnBrk="1" fontAlgn="auto" hangingPunct="1">
              <a:spcBef>
                <a:spcPts val="0"/>
              </a:spcBef>
              <a:spcAft>
                <a:spcPts val="0"/>
              </a:spcAft>
              <a:defRPr/>
            </a:pPr>
            <a:r>
              <a:rPr lang="en-US" dirty="0" smtClean="0">
                <a:solidFill>
                  <a:srgbClr val="FF0000"/>
                </a:solidFill>
              </a:rPr>
              <a:t>0</a:t>
            </a:r>
            <a:r>
              <a:rPr lang="en-US" baseline="30000" dirty="0" smtClean="0">
                <a:solidFill>
                  <a:srgbClr val="FF0000"/>
                </a:solidFill>
              </a:rPr>
              <a:t>U</a:t>
            </a:r>
          </a:p>
        </p:txBody>
      </p:sp>
      <p:sp>
        <p:nvSpPr>
          <p:cNvPr id="57" name="TextBox 56"/>
          <p:cNvSpPr txBox="1"/>
          <p:nvPr/>
        </p:nvSpPr>
        <p:spPr>
          <a:xfrm>
            <a:off x="5638800" y="4876800"/>
            <a:ext cx="2667000" cy="1200329"/>
          </a:xfrm>
          <a:prstGeom prst="rect">
            <a:avLst/>
          </a:prstGeom>
          <a:noFill/>
        </p:spPr>
        <p:txBody>
          <a:bodyPr wrap="square" rtlCol="0">
            <a:spAutoFit/>
          </a:bodyPr>
          <a:lstStyle/>
          <a:p>
            <a:pPr algn="ctr"/>
            <a:r>
              <a:rPr lang="en-US" dirty="0" smtClean="0">
                <a:latin typeface="+mn-lt"/>
              </a:rPr>
              <a:t>The output will be marked as untrusted when at least one untrusted</a:t>
            </a:r>
            <a:r>
              <a:rPr lang="en-US" dirty="0" smtClean="0"/>
              <a:t> </a:t>
            </a:r>
            <a:r>
              <a:rPr lang="en-US" dirty="0" smtClean="0">
                <a:latin typeface="+mn-lt"/>
              </a:rPr>
              <a:t>input can influence the output</a:t>
            </a:r>
            <a:endParaRPr lang="en-US" dirty="0">
              <a:latin typeface="+mn-lt"/>
            </a:endParaRPr>
          </a:p>
        </p:txBody>
      </p:sp>
      <p:graphicFrame>
        <p:nvGraphicFramePr>
          <p:cNvPr id="58" name="Table 57"/>
          <p:cNvGraphicFramePr>
            <a:graphicFrameLocks noGrp="1"/>
          </p:cNvGraphicFramePr>
          <p:nvPr>
            <p:extLst>
              <p:ext uri="{D42A27DB-BD31-4B8C-83A1-F6EECF244321}">
                <p14:modId xmlns:p14="http://schemas.microsoft.com/office/powerpoint/2010/main" val="1707057583"/>
              </p:ext>
            </p:extLst>
          </p:nvPr>
        </p:nvGraphicFramePr>
        <p:xfrm>
          <a:off x="5562600" y="2083056"/>
          <a:ext cx="2514600" cy="410272"/>
        </p:xfrm>
        <a:graphic>
          <a:graphicData uri="http://schemas.openxmlformats.org/drawingml/2006/table">
            <a:tbl>
              <a:tblPr firstRow="1" bandRow="1">
                <a:tableStyleId>{5C22544A-7EE6-4342-B048-85BDC9FD1C3A}</a:tableStyleId>
              </a:tblPr>
              <a:tblGrid>
                <a:gridCol w="838200"/>
                <a:gridCol w="838200"/>
                <a:gridCol w="838200"/>
              </a:tblGrid>
              <a:tr h="410272">
                <a:tc>
                  <a:txBody>
                    <a:bodyPr/>
                    <a:lstStyle/>
                    <a:p>
                      <a:pPr algn="ctr"/>
                      <a:r>
                        <a:rPr lang="en-US" sz="2000" dirty="0" smtClean="0">
                          <a:solidFill>
                            <a:srgbClr val="333399"/>
                          </a:solidFill>
                        </a:rPr>
                        <a:t>0</a:t>
                      </a:r>
                      <a:r>
                        <a:rPr lang="en-US" sz="2000" baseline="30000" dirty="0" smtClean="0">
                          <a:solidFill>
                            <a:srgbClr val="333399"/>
                          </a:solidFill>
                        </a:rPr>
                        <a:t>T</a:t>
                      </a:r>
                      <a:endParaRPr lang="en-US" sz="2000" baseline="30000" dirty="0">
                        <a:solidFill>
                          <a:srgbClr val="333399"/>
                        </a:solidFill>
                      </a:endParaRPr>
                    </a:p>
                  </a:txBody>
                  <a:tcPr>
                    <a:solidFill>
                      <a:schemeClr val="bg1">
                        <a:lumMod val="75000"/>
                      </a:schemeClr>
                    </a:solidFill>
                  </a:tcPr>
                </a:tc>
                <a:tc>
                  <a:txBody>
                    <a:bodyPr/>
                    <a:lstStyle/>
                    <a:p>
                      <a:pPr algn="ctr"/>
                      <a:r>
                        <a:rPr lang="en-US" sz="2000" dirty="0" smtClean="0">
                          <a:solidFill>
                            <a:srgbClr val="FF0000"/>
                          </a:solidFill>
                        </a:rPr>
                        <a:t>0</a:t>
                      </a:r>
                      <a:r>
                        <a:rPr lang="en-US" sz="2000" baseline="30000" dirty="0" smtClean="0">
                          <a:solidFill>
                            <a:srgbClr val="FF0000"/>
                          </a:solidFill>
                        </a:rPr>
                        <a:t>U</a:t>
                      </a:r>
                      <a:endParaRPr lang="en-US" sz="2000" baseline="30000" dirty="0">
                        <a:solidFill>
                          <a:srgbClr val="FF0000"/>
                        </a:solidFill>
                      </a:endParaRPr>
                    </a:p>
                  </a:txBody>
                  <a:tcPr>
                    <a:solidFill>
                      <a:schemeClr val="bg1">
                        <a:lumMod val="75000"/>
                      </a:schemeClr>
                    </a:solidFill>
                  </a:tcPr>
                </a:tc>
                <a:tc>
                  <a:txBody>
                    <a:bodyPr/>
                    <a:lstStyle/>
                    <a:p>
                      <a:pPr algn="ctr"/>
                      <a:r>
                        <a:rPr lang="en-US" sz="2000" dirty="0" smtClean="0">
                          <a:solidFill>
                            <a:srgbClr val="333399"/>
                          </a:solidFill>
                        </a:rPr>
                        <a:t>0</a:t>
                      </a:r>
                      <a:r>
                        <a:rPr lang="en-US" sz="2000" baseline="30000" dirty="0" smtClean="0">
                          <a:solidFill>
                            <a:srgbClr val="333399"/>
                          </a:solidFill>
                        </a:rPr>
                        <a:t>T</a:t>
                      </a:r>
                      <a:endParaRPr lang="en-US" sz="2000" baseline="30000" dirty="0">
                        <a:solidFill>
                          <a:srgbClr val="333399"/>
                        </a:solidFill>
                      </a:endParaRPr>
                    </a:p>
                  </a:txBody>
                  <a:tcPr>
                    <a:solidFill>
                      <a:schemeClr val="bg1">
                        <a:lumMod val="75000"/>
                      </a:schemeClr>
                    </a:solidFill>
                  </a:tcPr>
                </a:tc>
              </a:tr>
            </a:tbl>
          </a:graphicData>
        </a:graphic>
      </p:graphicFrame>
      <p:graphicFrame>
        <p:nvGraphicFramePr>
          <p:cNvPr id="59" name="Table 58"/>
          <p:cNvGraphicFramePr>
            <a:graphicFrameLocks noGrp="1"/>
          </p:cNvGraphicFramePr>
          <p:nvPr>
            <p:extLst>
              <p:ext uri="{D42A27DB-BD31-4B8C-83A1-F6EECF244321}">
                <p14:modId xmlns:p14="http://schemas.microsoft.com/office/powerpoint/2010/main" val="3839519191"/>
              </p:ext>
            </p:extLst>
          </p:nvPr>
        </p:nvGraphicFramePr>
        <p:xfrm>
          <a:off x="5562600" y="3276600"/>
          <a:ext cx="2514600" cy="400014"/>
        </p:xfrm>
        <a:graphic>
          <a:graphicData uri="http://schemas.openxmlformats.org/drawingml/2006/table">
            <a:tbl>
              <a:tblPr firstRow="1" bandRow="1">
                <a:tableStyleId>{5C22544A-7EE6-4342-B048-85BDC9FD1C3A}</a:tableStyleId>
              </a:tblPr>
              <a:tblGrid>
                <a:gridCol w="838200"/>
                <a:gridCol w="838200"/>
                <a:gridCol w="838200"/>
              </a:tblGrid>
              <a:tr h="40001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solidFill>
                            <a:srgbClr val="FF0000"/>
                          </a:solidFill>
                        </a:rPr>
                        <a:t>0</a:t>
                      </a:r>
                      <a:r>
                        <a:rPr lang="en-US" sz="2000" baseline="30000" dirty="0" smtClean="0">
                          <a:solidFill>
                            <a:srgbClr val="FF0000"/>
                          </a:solidFill>
                        </a:rPr>
                        <a:t>U</a:t>
                      </a:r>
                    </a:p>
                  </a:txBody>
                  <a:tcPr>
                    <a:solidFill>
                      <a:schemeClr val="bg1">
                        <a:lumMod val="9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solidFill>
                            <a:srgbClr val="003399"/>
                          </a:solidFill>
                        </a:rPr>
                        <a:t>1</a:t>
                      </a:r>
                      <a:r>
                        <a:rPr lang="en-US" sz="2000" baseline="30000" dirty="0" smtClean="0">
                          <a:solidFill>
                            <a:srgbClr val="003399"/>
                          </a:solidFill>
                        </a:rPr>
                        <a:t>T</a:t>
                      </a:r>
                    </a:p>
                  </a:txBody>
                  <a:tcPr>
                    <a:solidFill>
                      <a:schemeClr val="bg1">
                        <a:lumMod val="9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solidFill>
                            <a:srgbClr val="FF0000"/>
                          </a:solidFill>
                        </a:rPr>
                        <a:t>0</a:t>
                      </a:r>
                      <a:r>
                        <a:rPr lang="en-US" sz="2000" baseline="30000" dirty="0" smtClean="0">
                          <a:solidFill>
                            <a:srgbClr val="FF0000"/>
                          </a:solidFill>
                        </a:rPr>
                        <a:t>U</a:t>
                      </a:r>
                    </a:p>
                  </a:txBody>
                  <a:tcPr>
                    <a:solidFill>
                      <a:schemeClr val="bg1">
                        <a:lumMod val="95000"/>
                      </a:schemeClr>
                    </a:solidFill>
                  </a:tcPr>
                </a:tc>
              </a:tr>
            </a:tbl>
          </a:graphicData>
        </a:graphic>
      </p:graphicFrame>
      <p:sp>
        <p:nvSpPr>
          <p:cNvPr id="60" name="Right Arrow 59"/>
          <p:cNvSpPr/>
          <p:nvPr/>
        </p:nvSpPr>
        <p:spPr bwMode="auto">
          <a:xfrm>
            <a:off x="4957657" y="5334000"/>
            <a:ext cx="528743" cy="215869"/>
          </a:xfrm>
          <a:prstGeom prst="rightArrow">
            <a:avLst/>
          </a:prstGeom>
          <a:solidFill>
            <a:schemeClr val="tx1"/>
          </a:solidFill>
          <a:ln w="952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64" name="Right Arrow 63"/>
          <p:cNvSpPr/>
          <p:nvPr/>
        </p:nvSpPr>
        <p:spPr bwMode="auto">
          <a:xfrm rot="5400000">
            <a:off x="2438400" y="3661638"/>
            <a:ext cx="528743" cy="215869"/>
          </a:xfrm>
          <a:prstGeom prst="rightArrow">
            <a:avLst/>
          </a:prstGeom>
          <a:solidFill>
            <a:schemeClr val="tx1"/>
          </a:solidFill>
          <a:ln w="952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grpSp>
        <p:nvGrpSpPr>
          <p:cNvPr id="79" name="Group 78"/>
          <p:cNvGrpSpPr/>
          <p:nvPr/>
        </p:nvGrpSpPr>
        <p:grpSpPr>
          <a:xfrm>
            <a:off x="762000" y="4220289"/>
            <a:ext cx="3810002" cy="1951911"/>
            <a:chOff x="762000" y="4220289"/>
            <a:chExt cx="3810002" cy="1951911"/>
          </a:xfrm>
        </p:grpSpPr>
        <p:sp>
          <p:nvSpPr>
            <p:cNvPr id="69" name="Rectangle 68"/>
            <p:cNvSpPr/>
            <p:nvPr/>
          </p:nvSpPr>
          <p:spPr>
            <a:xfrm>
              <a:off x="793122" y="4572000"/>
              <a:ext cx="1188078" cy="369332"/>
            </a:xfrm>
            <a:prstGeom prst="rect">
              <a:avLst/>
            </a:prstGeom>
          </p:spPr>
          <p:txBody>
            <a:bodyPr wrap="square">
              <a:spAutoFit/>
            </a:bodyPr>
            <a:lstStyle/>
            <a:p>
              <a:pPr algn="ctr"/>
              <a:r>
                <a:rPr lang="en-US" i="1" dirty="0" smtClean="0">
                  <a:latin typeface="+mn-lt"/>
                </a:rPr>
                <a:t>u =(a, a</a:t>
              </a:r>
              <a:r>
                <a:rPr lang="en-US" i="1" baseline="-25000" dirty="0" smtClean="0">
                  <a:latin typeface="+mn-lt"/>
                </a:rPr>
                <a:t>t</a:t>
              </a:r>
              <a:r>
                <a:rPr lang="en-US" i="1" dirty="0" smtClean="0">
                  <a:latin typeface="+mn-lt"/>
                </a:rPr>
                <a:t>)</a:t>
              </a:r>
              <a:endParaRPr lang="en-US" i="1" dirty="0">
                <a:latin typeface="+mn-lt"/>
              </a:endParaRPr>
            </a:p>
          </p:txBody>
        </p:sp>
        <p:sp>
          <p:nvSpPr>
            <p:cNvPr id="70" name="Rectangle 69"/>
            <p:cNvSpPr/>
            <p:nvPr/>
          </p:nvSpPr>
          <p:spPr>
            <a:xfrm>
              <a:off x="762000" y="5181600"/>
              <a:ext cx="1188078" cy="369332"/>
            </a:xfrm>
            <a:prstGeom prst="rect">
              <a:avLst/>
            </a:prstGeom>
          </p:spPr>
          <p:txBody>
            <a:bodyPr wrap="square">
              <a:spAutoFit/>
            </a:bodyPr>
            <a:lstStyle/>
            <a:p>
              <a:pPr algn="ctr"/>
              <a:r>
                <a:rPr lang="en-US" i="1" dirty="0" smtClean="0">
                  <a:latin typeface="+mn-lt"/>
                </a:rPr>
                <a:t>v =(b, </a:t>
              </a:r>
              <a:r>
                <a:rPr lang="en-US" i="1" dirty="0" err="1" smtClean="0">
                  <a:latin typeface="+mn-lt"/>
                </a:rPr>
                <a:t>b</a:t>
              </a:r>
              <a:r>
                <a:rPr lang="en-US" i="1" baseline="-25000" dirty="0" err="1" smtClean="0">
                  <a:latin typeface="+mn-lt"/>
                </a:rPr>
                <a:t>t</a:t>
              </a:r>
              <a:r>
                <a:rPr lang="en-US" i="1" dirty="0" smtClean="0">
                  <a:latin typeface="+mn-lt"/>
                </a:rPr>
                <a:t>)</a:t>
              </a:r>
              <a:endParaRPr lang="en-US" i="1" dirty="0">
                <a:latin typeface="+mn-lt"/>
              </a:endParaRPr>
            </a:p>
          </p:txBody>
        </p:sp>
        <p:sp>
          <p:nvSpPr>
            <p:cNvPr id="61" name="Cloud 97"/>
            <p:cNvSpPr/>
            <p:nvPr/>
          </p:nvSpPr>
          <p:spPr>
            <a:xfrm>
              <a:off x="2057400" y="4267200"/>
              <a:ext cx="1326524" cy="1077058"/>
            </a:xfrm>
            <a:prstGeom prst="cloud">
              <a:avLst/>
            </a:prstGeom>
            <a:solidFill>
              <a:schemeClr val="bg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00"/>
                  </a:solidFill>
                </a:rPr>
                <a:t>AND</a:t>
              </a:r>
              <a:endParaRPr lang="en-US" sz="2000" b="1" dirty="0">
                <a:solidFill>
                  <a:srgbClr val="000000"/>
                </a:solidFill>
              </a:endParaRPr>
            </a:p>
          </p:txBody>
        </p:sp>
        <p:sp>
          <p:nvSpPr>
            <p:cNvPr id="62" name="Rectangle 98"/>
            <p:cNvSpPr/>
            <p:nvPr/>
          </p:nvSpPr>
          <p:spPr>
            <a:xfrm>
              <a:off x="2209800" y="5486400"/>
              <a:ext cx="966989" cy="609600"/>
            </a:xfrm>
            <a:prstGeom prst="rect">
              <a:avLst/>
            </a:prstGeom>
            <a:solidFill>
              <a:schemeClr val="bg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FF0000"/>
                  </a:solidFill>
                </a:rPr>
                <a:t>GLIFT</a:t>
              </a:r>
            </a:p>
            <a:p>
              <a:pPr algn="ctr"/>
              <a:r>
                <a:rPr lang="en-US" sz="1600" b="1" dirty="0" smtClean="0">
                  <a:solidFill>
                    <a:srgbClr val="FF0000"/>
                  </a:solidFill>
                </a:rPr>
                <a:t>AND</a:t>
              </a:r>
              <a:endParaRPr lang="en-US" sz="1600" b="1" dirty="0">
                <a:solidFill>
                  <a:srgbClr val="FF0000"/>
                </a:solidFill>
              </a:endParaRPr>
            </a:p>
          </p:txBody>
        </p:sp>
        <p:sp>
          <p:nvSpPr>
            <p:cNvPr id="63" name="Rectangle 98"/>
            <p:cNvSpPr/>
            <p:nvPr/>
          </p:nvSpPr>
          <p:spPr>
            <a:xfrm>
              <a:off x="1905001" y="4220289"/>
              <a:ext cx="1600200" cy="1951911"/>
            </a:xfrm>
            <a:prstGeom prst="rect">
              <a:avLst/>
            </a:prstGeom>
            <a:noFill/>
            <a:ln w="12700">
              <a:solidFill>
                <a:schemeClr val="tx1"/>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rgbClr val="FF0000"/>
                </a:solidFill>
              </a:endParaRPr>
            </a:p>
          </p:txBody>
        </p:sp>
        <p:cxnSp>
          <p:nvCxnSpPr>
            <p:cNvPr id="65" name="Straight Arrow Connector 110"/>
            <p:cNvCxnSpPr/>
            <p:nvPr/>
          </p:nvCxnSpPr>
          <p:spPr>
            <a:xfrm>
              <a:off x="910285" y="4903463"/>
              <a:ext cx="994715"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110"/>
            <p:cNvCxnSpPr/>
            <p:nvPr/>
          </p:nvCxnSpPr>
          <p:spPr>
            <a:xfrm>
              <a:off x="910286" y="5548006"/>
              <a:ext cx="994715"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110"/>
            <p:cNvCxnSpPr/>
            <p:nvPr/>
          </p:nvCxnSpPr>
          <p:spPr>
            <a:xfrm flipV="1">
              <a:off x="3505201" y="5194333"/>
              <a:ext cx="926707" cy="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3383924" y="4800600"/>
              <a:ext cx="1188078" cy="369332"/>
            </a:xfrm>
            <a:prstGeom prst="rect">
              <a:avLst/>
            </a:prstGeom>
          </p:spPr>
          <p:txBody>
            <a:bodyPr wrap="square">
              <a:spAutoFit/>
            </a:bodyPr>
            <a:lstStyle/>
            <a:p>
              <a:pPr algn="ctr"/>
              <a:r>
                <a:rPr lang="en-US" i="1" dirty="0" smtClean="0">
                  <a:latin typeface="+mn-lt"/>
                </a:rPr>
                <a:t>w=(o, </a:t>
              </a:r>
              <a:r>
                <a:rPr lang="en-US" i="1" dirty="0" err="1" smtClean="0">
                  <a:latin typeface="+mn-lt"/>
                </a:rPr>
                <a:t>o</a:t>
              </a:r>
              <a:r>
                <a:rPr lang="en-US" i="1" baseline="-25000" dirty="0" err="1" smtClean="0">
                  <a:latin typeface="+mn-lt"/>
                </a:rPr>
                <a:t>t</a:t>
              </a:r>
              <a:r>
                <a:rPr lang="en-US" i="1" dirty="0" smtClean="0">
                  <a:latin typeface="+mn-lt"/>
                </a:rPr>
                <a:t>)</a:t>
              </a:r>
              <a:endParaRPr lang="en-US" i="1" dirty="0">
                <a:latin typeface="+mn-lt"/>
              </a:endParaRPr>
            </a:p>
          </p:txBody>
        </p:sp>
      </p:grpSp>
    </p:spTree>
    <p:extLst>
      <p:ext uri="{BB962C8B-B14F-4D97-AF65-F5344CB8AC3E}">
        <p14:creationId xmlns:p14="http://schemas.microsoft.com/office/powerpoint/2010/main" val="35626126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nodeType="clickEffect">
                                  <p:stCondLst>
                                    <p:cond delay="0"/>
                                  </p:stCondLst>
                                  <p:childTnLst>
                                    <p:animClr clrSpc="rgb" dir="cw">
                                      <p:cBhvr override="childStyle">
                                        <p:cTn id="22" dur="100" fill="hold"/>
                                        <p:tgtEl>
                                          <p:spTgt spid="58"/>
                                        </p:tgtEl>
                                        <p:attrNameLst>
                                          <p:attrName>style.color</p:attrName>
                                        </p:attrNameLst>
                                      </p:cBhvr>
                                      <p:to>
                                        <a:schemeClr val="accent2"/>
                                      </p:to>
                                    </p:animClr>
                                    <p:animClr clrSpc="rgb" dir="cw">
                                      <p:cBhvr>
                                        <p:cTn id="23" dur="100" fill="hold"/>
                                        <p:tgtEl>
                                          <p:spTgt spid="58"/>
                                        </p:tgtEl>
                                        <p:attrNameLst>
                                          <p:attrName>fillcolor</p:attrName>
                                        </p:attrNameLst>
                                      </p:cBhvr>
                                      <p:to>
                                        <a:schemeClr val="accent2"/>
                                      </p:to>
                                    </p:animClr>
                                    <p:set>
                                      <p:cBhvr>
                                        <p:cTn id="24" dur="100" fill="hold"/>
                                        <p:tgtEl>
                                          <p:spTgt spid="58"/>
                                        </p:tgtEl>
                                        <p:attrNameLst>
                                          <p:attrName>fill.type</p:attrName>
                                        </p:attrNameLst>
                                      </p:cBhvr>
                                      <p:to>
                                        <p:strVal val="solid"/>
                                      </p:to>
                                    </p:set>
                                    <p:set>
                                      <p:cBhvr>
                                        <p:cTn id="25" dur="100" fill="hold"/>
                                        <p:tgtEl>
                                          <p:spTgt spid="58"/>
                                        </p:tgtEl>
                                        <p:attrNameLst>
                                          <p:attrName>fill.on</p:attrName>
                                        </p:attrNameLst>
                                      </p:cBhvr>
                                      <p:to>
                                        <p:strVal val="true"/>
                                      </p:to>
                                    </p:set>
                                    <p:animRot by="120000">
                                      <p:cBhvr>
                                        <p:cTn id="26" dur="100" fill="hold">
                                          <p:stCondLst>
                                            <p:cond delay="0"/>
                                          </p:stCondLst>
                                        </p:cTn>
                                        <p:tgtEl>
                                          <p:spTgt spid="58"/>
                                        </p:tgtEl>
                                        <p:attrNameLst>
                                          <p:attrName>r</p:attrName>
                                        </p:attrNameLst>
                                      </p:cBhvr>
                                    </p:animRot>
                                    <p:animRot by="-240000">
                                      <p:cBhvr>
                                        <p:cTn id="27" dur="200" fill="hold">
                                          <p:stCondLst>
                                            <p:cond delay="200"/>
                                          </p:stCondLst>
                                        </p:cTn>
                                        <p:tgtEl>
                                          <p:spTgt spid="58"/>
                                        </p:tgtEl>
                                        <p:attrNameLst>
                                          <p:attrName>r</p:attrName>
                                        </p:attrNameLst>
                                      </p:cBhvr>
                                    </p:animRot>
                                    <p:animRot by="240000">
                                      <p:cBhvr>
                                        <p:cTn id="28" dur="200" fill="hold">
                                          <p:stCondLst>
                                            <p:cond delay="400"/>
                                          </p:stCondLst>
                                        </p:cTn>
                                        <p:tgtEl>
                                          <p:spTgt spid="58"/>
                                        </p:tgtEl>
                                        <p:attrNameLst>
                                          <p:attrName>r</p:attrName>
                                        </p:attrNameLst>
                                      </p:cBhvr>
                                    </p:animRot>
                                    <p:animRot by="-240000">
                                      <p:cBhvr>
                                        <p:cTn id="29" dur="200" fill="hold">
                                          <p:stCondLst>
                                            <p:cond delay="600"/>
                                          </p:stCondLst>
                                        </p:cTn>
                                        <p:tgtEl>
                                          <p:spTgt spid="58"/>
                                        </p:tgtEl>
                                        <p:attrNameLst>
                                          <p:attrName>r</p:attrName>
                                        </p:attrNameLst>
                                      </p:cBhvr>
                                    </p:animRot>
                                    <p:animRot by="120000">
                                      <p:cBhvr>
                                        <p:cTn id="30" dur="200" fill="hold">
                                          <p:stCondLst>
                                            <p:cond delay="800"/>
                                          </p:stCondLst>
                                        </p:cTn>
                                        <p:tgtEl>
                                          <p:spTgt spid="58"/>
                                        </p:tgtEl>
                                        <p:attrNameLst>
                                          <p:attrName>r</p:attrName>
                                        </p:attrNameLst>
                                      </p:cBhvr>
                                    </p:animRot>
                                  </p:childTnLst>
                                </p:cTn>
                              </p:par>
                            </p:childTnLst>
                          </p:cTn>
                        </p:par>
                        <p:par>
                          <p:cTn id="31" fill="hold">
                            <p:stCondLst>
                              <p:cond delay="1000"/>
                            </p:stCondLst>
                            <p:childTnLst>
                              <p:par>
                                <p:cTn id="32" presetID="1" presetClass="entr" presetSubtype="0" fill="hold" grpId="0" nodeType="afterEffect">
                                  <p:stCondLst>
                                    <p:cond delay="500"/>
                                  </p:stCondLst>
                                  <p:childTnLst>
                                    <p:set>
                                      <p:cBhvr>
                                        <p:cTn id="33" dur="1" fill="hold">
                                          <p:stCondLst>
                                            <p:cond delay="0"/>
                                          </p:stCondLst>
                                        </p:cTn>
                                        <p:tgtEl>
                                          <p:spTgt spid="64"/>
                                        </p:tgtEl>
                                        <p:attrNameLst>
                                          <p:attrName>style.visibility</p:attrName>
                                        </p:attrNameLst>
                                      </p:cBhvr>
                                      <p:to>
                                        <p:strVal val="visible"/>
                                      </p:to>
                                    </p:set>
                                  </p:childTnLst>
                                </p:cTn>
                              </p:par>
                            </p:childTnLst>
                          </p:cTn>
                        </p:par>
                        <p:par>
                          <p:cTn id="34" fill="hold">
                            <p:stCondLst>
                              <p:cond delay="1500"/>
                            </p:stCondLst>
                            <p:childTnLst>
                              <p:par>
                                <p:cTn id="35" presetID="1" presetClass="entr" presetSubtype="0"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2">
                                            <p:txEl>
                                              <p:pRg st="0" end="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32" presetClass="emph" presetSubtype="0" fill="hold" nodeType="clickEffect">
                                  <p:stCondLst>
                                    <p:cond delay="0"/>
                                  </p:stCondLst>
                                  <p:childTnLst>
                                    <p:animClr clrSpc="rgb" dir="cw">
                                      <p:cBhvr override="childStyle">
                                        <p:cTn id="48" dur="100" fill="hold"/>
                                        <p:tgtEl>
                                          <p:spTgt spid="59"/>
                                        </p:tgtEl>
                                        <p:attrNameLst>
                                          <p:attrName>style.color</p:attrName>
                                        </p:attrNameLst>
                                      </p:cBhvr>
                                      <p:to>
                                        <a:schemeClr val="accent2"/>
                                      </p:to>
                                    </p:animClr>
                                    <p:animClr clrSpc="rgb" dir="cw">
                                      <p:cBhvr>
                                        <p:cTn id="49" dur="100" fill="hold"/>
                                        <p:tgtEl>
                                          <p:spTgt spid="59"/>
                                        </p:tgtEl>
                                        <p:attrNameLst>
                                          <p:attrName>fillcolor</p:attrName>
                                        </p:attrNameLst>
                                      </p:cBhvr>
                                      <p:to>
                                        <a:schemeClr val="accent2"/>
                                      </p:to>
                                    </p:animClr>
                                    <p:set>
                                      <p:cBhvr>
                                        <p:cTn id="50" dur="100" fill="hold"/>
                                        <p:tgtEl>
                                          <p:spTgt spid="59"/>
                                        </p:tgtEl>
                                        <p:attrNameLst>
                                          <p:attrName>fill.type</p:attrName>
                                        </p:attrNameLst>
                                      </p:cBhvr>
                                      <p:to>
                                        <p:strVal val="solid"/>
                                      </p:to>
                                    </p:set>
                                    <p:set>
                                      <p:cBhvr>
                                        <p:cTn id="51" dur="100" fill="hold"/>
                                        <p:tgtEl>
                                          <p:spTgt spid="59"/>
                                        </p:tgtEl>
                                        <p:attrNameLst>
                                          <p:attrName>fill.on</p:attrName>
                                        </p:attrNameLst>
                                      </p:cBhvr>
                                      <p:to>
                                        <p:strVal val="true"/>
                                      </p:to>
                                    </p:set>
                                    <p:animRot by="120000">
                                      <p:cBhvr>
                                        <p:cTn id="52" dur="100" fill="hold">
                                          <p:stCondLst>
                                            <p:cond delay="0"/>
                                          </p:stCondLst>
                                        </p:cTn>
                                        <p:tgtEl>
                                          <p:spTgt spid="59"/>
                                        </p:tgtEl>
                                        <p:attrNameLst>
                                          <p:attrName>r</p:attrName>
                                        </p:attrNameLst>
                                      </p:cBhvr>
                                    </p:animRot>
                                    <p:animRot by="-240000">
                                      <p:cBhvr>
                                        <p:cTn id="53" dur="200" fill="hold">
                                          <p:stCondLst>
                                            <p:cond delay="200"/>
                                          </p:stCondLst>
                                        </p:cTn>
                                        <p:tgtEl>
                                          <p:spTgt spid="59"/>
                                        </p:tgtEl>
                                        <p:attrNameLst>
                                          <p:attrName>r</p:attrName>
                                        </p:attrNameLst>
                                      </p:cBhvr>
                                    </p:animRot>
                                    <p:animRot by="240000">
                                      <p:cBhvr>
                                        <p:cTn id="54" dur="200" fill="hold">
                                          <p:stCondLst>
                                            <p:cond delay="400"/>
                                          </p:stCondLst>
                                        </p:cTn>
                                        <p:tgtEl>
                                          <p:spTgt spid="59"/>
                                        </p:tgtEl>
                                        <p:attrNameLst>
                                          <p:attrName>r</p:attrName>
                                        </p:attrNameLst>
                                      </p:cBhvr>
                                    </p:animRot>
                                    <p:animRot by="-240000">
                                      <p:cBhvr>
                                        <p:cTn id="55" dur="200" fill="hold">
                                          <p:stCondLst>
                                            <p:cond delay="600"/>
                                          </p:stCondLst>
                                        </p:cTn>
                                        <p:tgtEl>
                                          <p:spTgt spid="59"/>
                                        </p:tgtEl>
                                        <p:attrNameLst>
                                          <p:attrName>r</p:attrName>
                                        </p:attrNameLst>
                                      </p:cBhvr>
                                    </p:animRot>
                                    <p:animRot by="120000">
                                      <p:cBhvr>
                                        <p:cTn id="56" dur="200" fill="hold">
                                          <p:stCondLst>
                                            <p:cond delay="800"/>
                                          </p:stCondLst>
                                        </p:cTn>
                                        <p:tgtEl>
                                          <p:spTgt spid="59"/>
                                        </p:tgtEl>
                                        <p:attrNameLst>
                                          <p:attrName>r</p:attrName>
                                        </p:attrNameLst>
                                      </p:cBhvr>
                                    </p:animRot>
                                  </p:childTnLst>
                                </p:cTn>
                              </p:par>
                              <p:par>
                                <p:cTn id="57" presetID="3" presetClass="exit" presetSubtype="10" fill="hold" grpId="1" nodeType="withEffect">
                                  <p:stCondLst>
                                    <p:cond delay="0"/>
                                  </p:stCondLst>
                                  <p:childTnLst>
                                    <p:animEffect transition="out" filter="blinds(horizontal)">
                                      <p:cBhvr>
                                        <p:cTn id="58" dur="500"/>
                                        <p:tgtEl>
                                          <p:spTgt spid="50"/>
                                        </p:tgtEl>
                                      </p:cBhvr>
                                    </p:animEffect>
                                    <p:set>
                                      <p:cBhvr>
                                        <p:cTn id="59" dur="1" fill="hold">
                                          <p:stCondLst>
                                            <p:cond delay="499"/>
                                          </p:stCondLst>
                                        </p:cTn>
                                        <p:tgtEl>
                                          <p:spTgt spid="50"/>
                                        </p:tgtEl>
                                        <p:attrNameLst>
                                          <p:attrName>style.visibility</p:attrName>
                                        </p:attrNameLst>
                                      </p:cBhvr>
                                      <p:to>
                                        <p:strVal val="hidden"/>
                                      </p:to>
                                    </p:set>
                                  </p:childTnLst>
                                </p:cTn>
                              </p:par>
                              <p:par>
                                <p:cTn id="60" presetID="3" presetClass="exit" presetSubtype="10" fill="hold" grpId="0" nodeType="withEffect">
                                  <p:stCondLst>
                                    <p:cond delay="0"/>
                                  </p:stCondLst>
                                  <p:childTnLst>
                                    <p:animEffect transition="out" filter="blinds(horizontal)">
                                      <p:cBhvr>
                                        <p:cTn id="61" dur="500"/>
                                        <p:tgtEl>
                                          <p:spTgt spid="52">
                                            <p:txEl>
                                              <p:pRg st="0" end="0"/>
                                            </p:txEl>
                                          </p:spTgt>
                                        </p:tgtEl>
                                      </p:cBhvr>
                                    </p:animEffect>
                                    <p:set>
                                      <p:cBhvr>
                                        <p:cTn id="62" dur="1" fill="hold">
                                          <p:stCondLst>
                                            <p:cond delay="499"/>
                                          </p:stCondLst>
                                        </p:cTn>
                                        <p:tgtEl>
                                          <p:spTgt spid="52">
                                            <p:txEl>
                                              <p:pRg st="0" end="0"/>
                                            </p:txEl>
                                          </p:spTgt>
                                        </p:tgtEl>
                                        <p:attrNameLst>
                                          <p:attrName>style.visibility</p:attrName>
                                        </p:attrNameLst>
                                      </p:cBhvr>
                                      <p:to>
                                        <p:strVal val="hidden"/>
                                      </p:to>
                                    </p:set>
                                  </p:childTnLst>
                                </p:cTn>
                              </p:par>
                              <p:par>
                                <p:cTn id="63" presetID="3" presetClass="exit" presetSubtype="10" fill="hold" grpId="1" nodeType="withEffect">
                                  <p:stCondLst>
                                    <p:cond delay="0"/>
                                  </p:stCondLst>
                                  <p:childTnLst>
                                    <p:animEffect transition="out" filter="blinds(horizontal)">
                                      <p:cBhvr>
                                        <p:cTn id="64" dur="500"/>
                                        <p:tgtEl>
                                          <p:spTgt spid="51"/>
                                        </p:tgtEl>
                                      </p:cBhvr>
                                    </p:animEffect>
                                    <p:set>
                                      <p:cBhvr>
                                        <p:cTn id="65" dur="1" fill="hold">
                                          <p:stCondLst>
                                            <p:cond delay="499"/>
                                          </p:stCondLst>
                                        </p:cTn>
                                        <p:tgtEl>
                                          <p:spTgt spid="51"/>
                                        </p:tgtEl>
                                        <p:attrNameLst>
                                          <p:attrName>style.visibility</p:attrName>
                                        </p:attrNameLst>
                                      </p:cBhvr>
                                      <p:to>
                                        <p:strVal val="hidden"/>
                                      </p:to>
                                    </p:set>
                                  </p:childTnLst>
                                </p:cTn>
                              </p:par>
                              <p:par>
                                <p:cTn id="66" presetID="1" presetClass="entr" presetSubtype="0" fill="hold" grpId="0" nodeType="withEffect">
                                  <p:stCondLst>
                                    <p:cond delay="0"/>
                                  </p:stCondLst>
                                  <p:childTnLst>
                                    <p:set>
                                      <p:cBhvr>
                                        <p:cTn id="67" dur="1" fill="hold">
                                          <p:stCondLst>
                                            <p:cond delay="0"/>
                                          </p:stCondLst>
                                        </p:cTn>
                                        <p:tgtEl>
                                          <p:spTgt spid="53"/>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55"/>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56">
                                            <p:txEl>
                                              <p:pRg st="0" end="0"/>
                                            </p:txEl>
                                          </p:spTgt>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60"/>
                                        </p:tgtEl>
                                        <p:attrNameLst>
                                          <p:attrName>style.visibility</p:attrName>
                                        </p:attrNameLst>
                                      </p:cBhvr>
                                      <p:to>
                                        <p:strVal val="visible"/>
                                      </p:to>
                                    </p:set>
                                  </p:childTnLst>
                                </p:cTn>
                              </p:par>
                            </p:childTnLst>
                          </p:cTn>
                        </p:par>
                        <p:par>
                          <p:cTn id="78" fill="hold">
                            <p:stCondLst>
                              <p:cond delay="0"/>
                            </p:stCondLst>
                            <p:childTnLst>
                              <p:par>
                                <p:cTn id="79" presetID="1" presetClass="entr" presetSubtype="0" fill="hold" grpId="0" nodeType="afterEffect">
                                  <p:stCondLst>
                                    <p:cond delay="0"/>
                                  </p:stCondLst>
                                  <p:childTnLst>
                                    <p:set>
                                      <p:cBhvr>
                                        <p:cTn id="80"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50" grpId="0"/>
      <p:bldP spid="50" grpId="1"/>
      <p:bldP spid="51" grpId="0"/>
      <p:bldP spid="51" grpId="1"/>
      <p:bldP spid="52" grpId="0" build="allAtOnce"/>
      <p:bldP spid="53" grpId="0"/>
      <p:bldP spid="55" grpId="0"/>
      <p:bldP spid="57" grpId="0"/>
      <p:bldP spid="60" grpId="0" animBg="1"/>
      <p:bldP spid="6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p:cNvGrpSpPr>
          <p:nvPr/>
        </p:nvGrpSpPr>
        <p:grpSpPr bwMode="auto">
          <a:xfrm>
            <a:off x="864091" y="1988037"/>
            <a:ext cx="964709" cy="2736363"/>
            <a:chOff x="0" y="0"/>
            <a:chExt cx="699" cy="1936"/>
          </a:xfrm>
        </p:grpSpPr>
        <p:sp>
          <p:nvSpPr>
            <p:cNvPr id="5" name="Line 3"/>
            <p:cNvSpPr>
              <a:spLocks noChangeShapeType="1"/>
            </p:cNvSpPr>
            <p:nvPr/>
          </p:nvSpPr>
          <p:spPr bwMode="auto">
            <a:xfrm rot="10800000" flipH="1">
              <a:off x="480" y="375"/>
              <a:ext cx="2" cy="371"/>
            </a:xfrm>
            <a:prstGeom prst="line">
              <a:avLst/>
            </a:prstGeom>
            <a:noFill/>
            <a:ln w="25400"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6" name="Rectangle 4"/>
            <p:cNvSpPr>
              <a:spLocks/>
            </p:cNvSpPr>
            <p:nvPr/>
          </p:nvSpPr>
          <p:spPr bwMode="auto">
            <a:xfrm>
              <a:off x="0" y="0"/>
              <a:ext cx="303" cy="359"/>
            </a:xfrm>
            <a:prstGeom prst="rect">
              <a:avLst/>
            </a:prstGeom>
            <a:noFill/>
            <a:ln w="12700" cap="flat">
              <a:noFill/>
              <a:miter lim="800000"/>
              <a:headEnd type="none" w="med" len="med"/>
              <a:tailEnd type="none" w="med" len="med"/>
            </a:ln>
          </p:spPr>
          <p:txBody>
            <a:bodyPr lIns="0" tIns="0" rIns="40639" bIns="0"/>
            <a:lstStyle/>
            <a:p>
              <a:pPr marL="39688" algn="l"/>
              <a:r>
                <a:rPr lang="en-US" sz="3600" dirty="0">
                  <a:solidFill>
                    <a:schemeClr val="tx1"/>
                  </a:solidFill>
                  <a:latin typeface="Helvetica Neue" charset="0"/>
                  <a:ea typeface="Helvetica Neue" charset="0"/>
                  <a:cs typeface="Helvetica Neue" charset="0"/>
                  <a:sym typeface="Helvetica Neue" charset="0"/>
                </a:rPr>
                <a:t>a</a:t>
              </a:r>
            </a:p>
          </p:txBody>
        </p:sp>
        <p:sp>
          <p:nvSpPr>
            <p:cNvPr id="7" name="Line 5"/>
            <p:cNvSpPr>
              <a:spLocks noChangeShapeType="1"/>
            </p:cNvSpPr>
            <p:nvPr/>
          </p:nvSpPr>
          <p:spPr bwMode="auto">
            <a:xfrm rot="10800000" flipH="1">
              <a:off x="128" y="375"/>
              <a:ext cx="2" cy="371"/>
            </a:xfrm>
            <a:prstGeom prst="line">
              <a:avLst/>
            </a:prstGeom>
            <a:noFill/>
            <a:ln w="25400"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8" name="Rectangle 6"/>
            <p:cNvSpPr>
              <a:spLocks/>
            </p:cNvSpPr>
            <p:nvPr/>
          </p:nvSpPr>
          <p:spPr bwMode="auto">
            <a:xfrm>
              <a:off x="383" y="0"/>
              <a:ext cx="316" cy="359"/>
            </a:xfrm>
            <a:prstGeom prst="rect">
              <a:avLst/>
            </a:prstGeom>
            <a:noFill/>
            <a:ln w="12700" cap="flat">
              <a:noFill/>
              <a:miter lim="800000"/>
              <a:headEnd type="none" w="med" len="med"/>
              <a:tailEnd type="none" w="med" len="med"/>
            </a:ln>
          </p:spPr>
          <p:txBody>
            <a:bodyPr lIns="0" tIns="0" rIns="40639" bIns="0"/>
            <a:lstStyle/>
            <a:p>
              <a:pPr marL="39688" algn="l"/>
              <a:r>
                <a:rPr lang="en-US" sz="3600" dirty="0">
                  <a:solidFill>
                    <a:schemeClr val="tx1"/>
                  </a:solidFill>
                  <a:latin typeface="Helvetica Neue" charset="0"/>
                  <a:ea typeface="Helvetica Neue" charset="0"/>
                  <a:cs typeface="Helvetica Neue" charset="0"/>
                  <a:sym typeface="Helvetica Neue" charset="0"/>
                </a:rPr>
                <a:t>b</a:t>
              </a:r>
            </a:p>
          </p:txBody>
        </p:sp>
        <p:sp>
          <p:nvSpPr>
            <p:cNvPr id="9" name="Line 7"/>
            <p:cNvSpPr>
              <a:spLocks noChangeShapeType="1"/>
            </p:cNvSpPr>
            <p:nvPr/>
          </p:nvSpPr>
          <p:spPr bwMode="auto">
            <a:xfrm rot="10800000" flipH="1">
              <a:off x="295" y="1256"/>
              <a:ext cx="1" cy="371"/>
            </a:xfrm>
            <a:prstGeom prst="line">
              <a:avLst/>
            </a:prstGeom>
            <a:noFill/>
            <a:ln w="25400"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10" name="Rectangle 8"/>
            <p:cNvSpPr>
              <a:spLocks/>
            </p:cNvSpPr>
            <p:nvPr/>
          </p:nvSpPr>
          <p:spPr bwMode="auto">
            <a:xfrm>
              <a:off x="158" y="1576"/>
              <a:ext cx="315" cy="360"/>
            </a:xfrm>
            <a:prstGeom prst="rect">
              <a:avLst/>
            </a:prstGeom>
            <a:noFill/>
            <a:ln w="12700" cap="flat">
              <a:noFill/>
              <a:miter lim="800000"/>
              <a:headEnd type="none" w="med" len="med"/>
              <a:tailEnd type="none" w="med" len="med"/>
            </a:ln>
          </p:spPr>
          <p:txBody>
            <a:bodyPr lIns="0" tIns="0" rIns="40639" bIns="0"/>
            <a:lstStyle/>
            <a:p>
              <a:pPr marL="39688" algn="l"/>
              <a:r>
                <a:rPr lang="en-US" sz="3600">
                  <a:solidFill>
                    <a:schemeClr val="tx1"/>
                  </a:solidFill>
                  <a:latin typeface="Helvetica Neue" charset="0"/>
                  <a:ea typeface="Helvetica Neue" charset="0"/>
                  <a:cs typeface="Helvetica Neue" charset="0"/>
                  <a:sym typeface="Helvetica Neue" charset="0"/>
                </a:rPr>
                <a:t>o</a:t>
              </a:r>
            </a:p>
          </p:txBody>
        </p:sp>
        <p:sp useBgFill="1">
          <p:nvSpPr>
            <p:cNvPr id="11" name="AutoShape 9"/>
            <p:cNvSpPr>
              <a:spLocks/>
            </p:cNvSpPr>
            <p:nvPr/>
          </p:nvSpPr>
          <p:spPr bwMode="auto">
            <a:xfrm rot="5400000">
              <a:off x="-3" y="751"/>
              <a:ext cx="603" cy="566"/>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grpSp>
      <p:sp>
        <p:nvSpPr>
          <p:cNvPr id="12" name="AutoShape 21"/>
          <p:cNvSpPr>
            <a:spLocks/>
          </p:cNvSpPr>
          <p:nvPr/>
        </p:nvSpPr>
        <p:spPr bwMode="auto">
          <a:xfrm rot="5400000">
            <a:off x="6157989" y="2492586"/>
            <a:ext cx="2129733" cy="2283486"/>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chemeClr val="tx2">
              <a:lumMod val="20000"/>
              <a:lumOff val="80000"/>
            </a:schemeClr>
          </a:solidFill>
          <a:ln w="25400" cap="flat">
            <a:noFill/>
            <a:round/>
            <a:headEnd type="none" w="med" len="med"/>
            <a:tailEnd type="none" w="med" len="med"/>
          </a:ln>
        </p:spPr>
        <p:txBody>
          <a:bodyPr lIns="0" tIns="0" rIns="0" bIns="0"/>
          <a:lstStyle/>
          <a:p>
            <a:endParaRPr lang="en-US"/>
          </a:p>
        </p:txBody>
      </p:sp>
      <p:grpSp>
        <p:nvGrpSpPr>
          <p:cNvPr id="13" name="Group 21"/>
          <p:cNvGrpSpPr>
            <a:grpSpLocks/>
          </p:cNvGrpSpPr>
          <p:nvPr/>
        </p:nvGrpSpPr>
        <p:grpSpPr bwMode="auto">
          <a:xfrm>
            <a:off x="6019478" y="1829103"/>
            <a:ext cx="2362522" cy="3287048"/>
            <a:chOff x="-103" y="-157"/>
            <a:chExt cx="2790" cy="3393"/>
          </a:xfrm>
        </p:grpSpPr>
        <p:sp>
          <p:nvSpPr>
            <p:cNvPr id="14" name="Line 22"/>
            <p:cNvSpPr>
              <a:spLocks noChangeShapeType="1"/>
            </p:cNvSpPr>
            <p:nvPr/>
          </p:nvSpPr>
          <p:spPr bwMode="auto">
            <a:xfrm rot="10800000" flipH="1">
              <a:off x="516" y="373"/>
              <a:ext cx="0" cy="811"/>
            </a:xfrm>
            <a:prstGeom prst="line">
              <a:avLst/>
            </a:pr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15" name="Line 23"/>
            <p:cNvSpPr>
              <a:spLocks noChangeShapeType="1"/>
            </p:cNvSpPr>
            <p:nvPr/>
          </p:nvSpPr>
          <p:spPr bwMode="auto">
            <a:xfrm rot="10800000" flipH="1">
              <a:off x="164" y="373"/>
              <a:ext cx="0" cy="811"/>
            </a:xfrm>
            <a:prstGeom prst="line">
              <a:avLst/>
            </a:pr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16" name="Line 24"/>
            <p:cNvSpPr>
              <a:spLocks noChangeShapeType="1"/>
            </p:cNvSpPr>
            <p:nvPr/>
          </p:nvSpPr>
          <p:spPr bwMode="auto">
            <a:xfrm rot="10800000" flipH="1">
              <a:off x="1522" y="375"/>
              <a:ext cx="0" cy="834"/>
            </a:xfrm>
            <a:prstGeom prst="line">
              <a:avLst/>
            </a:pr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17" name="Line 25"/>
            <p:cNvSpPr>
              <a:spLocks noChangeShapeType="1"/>
            </p:cNvSpPr>
            <p:nvPr/>
          </p:nvSpPr>
          <p:spPr bwMode="auto">
            <a:xfrm rot="10800000">
              <a:off x="1168" y="792"/>
              <a:ext cx="0" cy="322"/>
            </a:xfrm>
            <a:prstGeom prst="line">
              <a:avLst/>
            </a:pr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18" name="Rectangle 26"/>
            <p:cNvSpPr>
              <a:spLocks/>
            </p:cNvSpPr>
            <p:nvPr/>
          </p:nvSpPr>
          <p:spPr bwMode="auto">
            <a:xfrm>
              <a:off x="1367" y="-157"/>
              <a:ext cx="316" cy="359"/>
            </a:xfrm>
            <a:prstGeom prst="rect">
              <a:avLst/>
            </a:prstGeom>
            <a:noFill/>
            <a:ln w="12700" cap="flat">
              <a:noFill/>
              <a:miter lim="800000"/>
              <a:headEnd type="none" w="med" len="med"/>
              <a:tailEnd type="none" w="med" len="med"/>
            </a:ln>
          </p:spPr>
          <p:txBody>
            <a:bodyPr lIns="0" tIns="0" rIns="40639" bIns="0"/>
            <a:lstStyle/>
            <a:p>
              <a:pPr marL="39688" algn="l"/>
              <a:r>
                <a:rPr lang="en-US" sz="3600" dirty="0">
                  <a:solidFill>
                    <a:schemeClr val="tx1"/>
                  </a:solidFill>
                  <a:latin typeface="Helvetica Neue" charset="0"/>
                  <a:ea typeface="Helvetica Neue" charset="0"/>
                  <a:cs typeface="Helvetica Neue" charset="0"/>
                  <a:sym typeface="Helvetica Neue" charset="0"/>
                </a:rPr>
                <a:t>b</a:t>
              </a:r>
            </a:p>
          </p:txBody>
        </p:sp>
        <p:sp>
          <p:nvSpPr>
            <p:cNvPr id="19" name="Line 27"/>
            <p:cNvSpPr>
              <a:spLocks noChangeShapeType="1"/>
            </p:cNvSpPr>
            <p:nvPr/>
          </p:nvSpPr>
          <p:spPr bwMode="auto">
            <a:xfrm rot="10800000" flipH="1">
              <a:off x="1336" y="1496"/>
              <a:ext cx="0" cy="504"/>
            </a:xfrm>
            <a:prstGeom prst="line">
              <a:avLst/>
            </a:pr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0" name="Line 28"/>
            <p:cNvSpPr>
              <a:spLocks noChangeShapeType="1"/>
            </p:cNvSpPr>
            <p:nvPr/>
          </p:nvSpPr>
          <p:spPr bwMode="auto">
            <a:xfrm rot="10800000" flipH="1">
              <a:off x="2530" y="375"/>
              <a:ext cx="0" cy="825"/>
            </a:xfrm>
            <a:prstGeom prst="line">
              <a:avLst/>
            </a:pr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 name="Rectangle 29"/>
            <p:cNvSpPr>
              <a:spLocks/>
            </p:cNvSpPr>
            <p:nvPr/>
          </p:nvSpPr>
          <p:spPr bwMode="auto">
            <a:xfrm>
              <a:off x="2384" y="-157"/>
              <a:ext cx="303" cy="359"/>
            </a:xfrm>
            <a:prstGeom prst="rect">
              <a:avLst/>
            </a:prstGeom>
            <a:noFill/>
            <a:ln w="12700" cap="flat">
              <a:noFill/>
              <a:miter lim="800000"/>
              <a:headEnd type="none" w="med" len="med"/>
              <a:tailEnd type="none" w="med" len="med"/>
            </a:ln>
          </p:spPr>
          <p:txBody>
            <a:bodyPr lIns="0" tIns="0" rIns="40639" bIns="0"/>
            <a:lstStyle/>
            <a:p>
              <a:pPr marL="39688" algn="l"/>
              <a:r>
                <a:rPr lang="en-US" sz="3600" dirty="0">
                  <a:solidFill>
                    <a:schemeClr val="tx1"/>
                  </a:solidFill>
                  <a:latin typeface="Helvetica Neue" charset="0"/>
                  <a:ea typeface="Helvetica Neue" charset="0"/>
                  <a:cs typeface="Helvetica Neue" charset="0"/>
                  <a:sym typeface="Helvetica Neue" charset="0"/>
                </a:rPr>
                <a:t>a</a:t>
              </a:r>
            </a:p>
          </p:txBody>
        </p:sp>
        <p:sp>
          <p:nvSpPr>
            <p:cNvPr id="22" name="Rectangle 30"/>
            <p:cNvSpPr>
              <a:spLocks/>
            </p:cNvSpPr>
            <p:nvPr/>
          </p:nvSpPr>
          <p:spPr bwMode="auto">
            <a:xfrm>
              <a:off x="1200" y="2697"/>
              <a:ext cx="315" cy="359"/>
            </a:xfrm>
            <a:prstGeom prst="rect">
              <a:avLst/>
            </a:prstGeom>
            <a:noFill/>
            <a:ln w="12700" cap="flat">
              <a:noFill/>
              <a:miter lim="800000"/>
              <a:headEnd type="none" w="med" len="med"/>
              <a:tailEnd type="none" w="med" len="med"/>
            </a:ln>
          </p:spPr>
          <p:txBody>
            <a:bodyPr lIns="0" tIns="0" rIns="40639" bIns="0"/>
            <a:lstStyle/>
            <a:p>
              <a:pPr marL="39688" algn="l"/>
              <a:r>
                <a:rPr lang="en-US" sz="3600" dirty="0">
                  <a:solidFill>
                    <a:schemeClr val="tx1"/>
                  </a:solidFill>
                  <a:latin typeface="Helvetica Neue" charset="0"/>
                  <a:ea typeface="Helvetica Neue" charset="0"/>
                  <a:cs typeface="Helvetica Neue" charset="0"/>
                  <a:sym typeface="Helvetica Neue" charset="0"/>
                </a:rPr>
                <a:t>o</a:t>
              </a:r>
            </a:p>
          </p:txBody>
        </p:sp>
        <p:sp>
          <p:nvSpPr>
            <p:cNvPr id="23" name="Freeform 31"/>
            <p:cNvSpPr>
              <a:spLocks/>
            </p:cNvSpPr>
            <p:nvPr/>
          </p:nvSpPr>
          <p:spPr bwMode="auto">
            <a:xfrm>
              <a:off x="336" y="1568"/>
              <a:ext cx="808" cy="432"/>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4" name="Line 32"/>
            <p:cNvSpPr>
              <a:spLocks noChangeShapeType="1"/>
            </p:cNvSpPr>
            <p:nvPr/>
          </p:nvSpPr>
          <p:spPr bwMode="auto">
            <a:xfrm rot="10800000" flipH="1">
              <a:off x="1352" y="2424"/>
              <a:ext cx="1" cy="370"/>
            </a:xfrm>
            <a:prstGeom prst="line">
              <a:avLst/>
            </a:pr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 name="Rectangle 33"/>
            <p:cNvSpPr>
              <a:spLocks/>
            </p:cNvSpPr>
            <p:nvPr/>
          </p:nvSpPr>
          <p:spPr bwMode="auto">
            <a:xfrm>
              <a:off x="347" y="-123"/>
              <a:ext cx="237" cy="359"/>
            </a:xfrm>
            <a:prstGeom prst="rect">
              <a:avLst/>
            </a:prstGeom>
            <a:noFill/>
            <a:ln w="12700" cap="flat">
              <a:noFill/>
              <a:miter lim="800000"/>
              <a:headEnd type="none" w="med" len="med"/>
              <a:tailEnd type="none" w="med" len="med"/>
            </a:ln>
          </p:spPr>
          <p:txBody>
            <a:bodyPr lIns="0" tIns="0" rIns="40639" bIns="0"/>
            <a:lstStyle/>
            <a:p>
              <a:pPr marL="39688" algn="l"/>
              <a:r>
                <a:rPr lang="en-US" sz="3600" dirty="0">
                  <a:solidFill>
                    <a:schemeClr val="tx1"/>
                  </a:solidFill>
                  <a:latin typeface="Helvetica Neue" charset="0"/>
                  <a:ea typeface="Helvetica Neue" charset="0"/>
                  <a:cs typeface="Helvetica Neue" charset="0"/>
                  <a:sym typeface="Helvetica Neue" charset="0"/>
                </a:rPr>
                <a:t>b</a:t>
              </a:r>
            </a:p>
          </p:txBody>
        </p:sp>
        <p:sp>
          <p:nvSpPr>
            <p:cNvPr id="26" name="Rectangle 34"/>
            <p:cNvSpPr>
              <a:spLocks/>
            </p:cNvSpPr>
            <p:nvPr/>
          </p:nvSpPr>
          <p:spPr bwMode="auto">
            <a:xfrm>
              <a:off x="647" y="79"/>
              <a:ext cx="268" cy="360"/>
            </a:xfrm>
            <a:prstGeom prst="rect">
              <a:avLst/>
            </a:prstGeom>
            <a:noFill/>
            <a:ln w="12700" cap="flat">
              <a:noFill/>
              <a:miter lim="800000"/>
              <a:headEnd type="none" w="med" len="med"/>
              <a:tailEnd type="none" w="med" len="med"/>
            </a:ln>
          </p:spPr>
          <p:txBody>
            <a:bodyPr lIns="0" tIns="0" rIns="40639" bIns="0"/>
            <a:lstStyle/>
            <a:p>
              <a:pPr marL="39688" algn="l"/>
              <a:r>
                <a:rPr lang="en-US" sz="2400" dirty="0">
                  <a:latin typeface="Helvetica Neue" charset="0"/>
                  <a:ea typeface="Helvetica Neue" charset="0"/>
                  <a:cs typeface="Helvetica Neue" charset="0"/>
                  <a:sym typeface="Helvetica Neue" charset="0"/>
                </a:rPr>
                <a:t>u</a:t>
              </a:r>
              <a:endParaRPr lang="en-US" sz="2400" dirty="0">
                <a:solidFill>
                  <a:schemeClr val="tx1"/>
                </a:solidFill>
                <a:latin typeface="Helvetica Neue" charset="0"/>
                <a:ea typeface="Helvetica Neue" charset="0"/>
                <a:cs typeface="Helvetica Neue" charset="0"/>
                <a:sym typeface="Helvetica Neue" charset="0"/>
              </a:endParaRPr>
            </a:p>
          </p:txBody>
        </p:sp>
        <p:sp>
          <p:nvSpPr>
            <p:cNvPr id="27" name="Rectangle 35"/>
            <p:cNvSpPr>
              <a:spLocks/>
            </p:cNvSpPr>
            <p:nvPr/>
          </p:nvSpPr>
          <p:spPr bwMode="auto">
            <a:xfrm>
              <a:off x="178" y="79"/>
              <a:ext cx="336" cy="360"/>
            </a:xfrm>
            <a:prstGeom prst="rect">
              <a:avLst/>
            </a:prstGeom>
            <a:noFill/>
            <a:ln w="12700" cap="flat">
              <a:noFill/>
              <a:miter lim="800000"/>
              <a:headEnd type="none" w="med" len="med"/>
              <a:tailEnd type="none" w="med" len="med"/>
            </a:ln>
          </p:spPr>
          <p:txBody>
            <a:bodyPr lIns="0" tIns="0" rIns="40639" bIns="0"/>
            <a:lstStyle/>
            <a:p>
              <a:pPr marL="39688" algn="l"/>
              <a:r>
                <a:rPr lang="en-US" sz="2400" dirty="0">
                  <a:latin typeface="Helvetica Neue" charset="0"/>
                  <a:ea typeface="Helvetica Neue" charset="0"/>
                  <a:cs typeface="Helvetica Neue" charset="0"/>
                  <a:sym typeface="Helvetica Neue" charset="0"/>
                </a:rPr>
                <a:t>u</a:t>
              </a:r>
              <a:endParaRPr lang="en-US" sz="2400" dirty="0">
                <a:solidFill>
                  <a:schemeClr val="tx1"/>
                </a:solidFill>
                <a:latin typeface="Helvetica Neue" charset="0"/>
                <a:ea typeface="Helvetica Neue" charset="0"/>
                <a:cs typeface="Helvetica Neue" charset="0"/>
                <a:sym typeface="Helvetica Neue" charset="0"/>
              </a:endParaRPr>
            </a:p>
          </p:txBody>
        </p:sp>
        <p:sp>
          <p:nvSpPr>
            <p:cNvPr id="28" name="Rectangle 36"/>
            <p:cNvSpPr>
              <a:spLocks/>
            </p:cNvSpPr>
            <p:nvPr/>
          </p:nvSpPr>
          <p:spPr bwMode="auto">
            <a:xfrm>
              <a:off x="-103" y="-157"/>
              <a:ext cx="303" cy="359"/>
            </a:xfrm>
            <a:prstGeom prst="rect">
              <a:avLst/>
            </a:prstGeom>
            <a:noFill/>
            <a:ln w="12700" cap="flat">
              <a:noFill/>
              <a:miter lim="800000"/>
              <a:headEnd type="none" w="med" len="med"/>
              <a:tailEnd type="none" w="med" len="med"/>
            </a:ln>
          </p:spPr>
          <p:txBody>
            <a:bodyPr lIns="0" tIns="0" rIns="40639" bIns="0"/>
            <a:lstStyle/>
            <a:p>
              <a:pPr marL="39688" algn="l"/>
              <a:r>
                <a:rPr lang="en-US" sz="3600" dirty="0">
                  <a:solidFill>
                    <a:schemeClr val="tx1"/>
                  </a:solidFill>
                  <a:latin typeface="Helvetica Neue" charset="0"/>
                  <a:ea typeface="Helvetica Neue" charset="0"/>
                  <a:cs typeface="Helvetica Neue" charset="0"/>
                  <a:sym typeface="Helvetica Neue" charset="0"/>
                </a:rPr>
                <a:t>a</a:t>
              </a:r>
            </a:p>
          </p:txBody>
        </p:sp>
        <p:sp>
          <p:nvSpPr>
            <p:cNvPr id="29" name="Freeform 37"/>
            <p:cNvSpPr>
              <a:spLocks/>
            </p:cNvSpPr>
            <p:nvPr/>
          </p:nvSpPr>
          <p:spPr bwMode="auto">
            <a:xfrm flipH="1">
              <a:off x="1528" y="1569"/>
              <a:ext cx="808" cy="432"/>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30" name="Freeform 29"/>
            <p:cNvSpPr>
              <a:spLocks/>
            </p:cNvSpPr>
            <p:nvPr/>
          </p:nvSpPr>
          <p:spPr bwMode="auto">
            <a:xfrm>
              <a:off x="168" y="792"/>
              <a:ext cx="998" cy="47"/>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31" name="Freeform 30"/>
            <p:cNvSpPr>
              <a:spLocks/>
            </p:cNvSpPr>
            <p:nvPr/>
          </p:nvSpPr>
          <p:spPr bwMode="auto">
            <a:xfrm>
              <a:off x="512" y="616"/>
              <a:ext cx="1840" cy="416"/>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32" name="Oval 31"/>
            <p:cNvSpPr>
              <a:spLocks/>
            </p:cNvSpPr>
            <p:nvPr/>
          </p:nvSpPr>
          <p:spPr bwMode="auto">
            <a:xfrm>
              <a:off x="130" y="761"/>
              <a:ext cx="58" cy="58"/>
            </a:xfrm>
            <a:prstGeom prst="ellipse">
              <a:avLst/>
            </a:prstGeom>
            <a:solidFill>
              <a:srgbClr val="000000"/>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33" name="Oval 32"/>
            <p:cNvSpPr>
              <a:spLocks/>
            </p:cNvSpPr>
            <p:nvPr/>
          </p:nvSpPr>
          <p:spPr bwMode="auto">
            <a:xfrm>
              <a:off x="484" y="587"/>
              <a:ext cx="58" cy="58"/>
            </a:xfrm>
            <a:prstGeom prst="ellipse">
              <a:avLst/>
            </a:prstGeom>
            <a:solidFill>
              <a:srgbClr val="000000"/>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34" name="Oval 33"/>
            <p:cNvSpPr>
              <a:spLocks/>
            </p:cNvSpPr>
            <p:nvPr/>
          </p:nvSpPr>
          <p:spPr bwMode="auto">
            <a:xfrm>
              <a:off x="1138" y="763"/>
              <a:ext cx="58" cy="58"/>
            </a:xfrm>
            <a:prstGeom prst="ellipse">
              <a:avLst/>
            </a:prstGeom>
            <a:solidFill>
              <a:srgbClr val="000000"/>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35" name="AutoShape 47"/>
            <p:cNvSpPr>
              <a:spLocks/>
            </p:cNvSpPr>
            <p:nvPr/>
          </p:nvSpPr>
          <p:spPr bwMode="auto">
            <a:xfrm rot="5400000">
              <a:off x="30" y="989"/>
              <a:ext cx="605" cy="566"/>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chemeClr val="tx2">
                <a:lumMod val="20000"/>
                <a:lumOff val="80000"/>
              </a:schemeClr>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useBgFill="1">
          <p:nvSpPr>
            <p:cNvPr id="36" name="AutoShape 48"/>
            <p:cNvSpPr>
              <a:spLocks/>
            </p:cNvSpPr>
            <p:nvPr/>
          </p:nvSpPr>
          <p:spPr bwMode="auto">
            <a:xfrm rot="5400000">
              <a:off x="1037" y="991"/>
              <a:ext cx="604" cy="566"/>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chemeClr val="tx2">
                <a:lumMod val="20000"/>
                <a:lumOff val="80000"/>
              </a:schemeClr>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37" name="AutoShape 49"/>
            <p:cNvSpPr>
              <a:spLocks/>
            </p:cNvSpPr>
            <p:nvPr/>
          </p:nvSpPr>
          <p:spPr bwMode="auto">
            <a:xfrm rot="5400000">
              <a:off x="2045" y="991"/>
              <a:ext cx="604" cy="566"/>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chemeClr val="tx2">
                <a:lumMod val="20000"/>
                <a:lumOff val="80000"/>
              </a:schemeClr>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useBgFill="1">
          <p:nvSpPr>
            <p:cNvPr id="38" name="AutoShape 50"/>
            <p:cNvSpPr>
              <a:spLocks/>
            </p:cNvSpPr>
            <p:nvPr/>
          </p:nvSpPr>
          <p:spPr bwMode="auto">
            <a:xfrm rot="5400000">
              <a:off x="996" y="1939"/>
              <a:ext cx="692" cy="601"/>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chemeClr val="tx2">
                <a:lumMod val="20000"/>
                <a:lumOff val="80000"/>
              </a:schemeClr>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39" name="Rectangle 51"/>
            <p:cNvSpPr>
              <a:spLocks/>
            </p:cNvSpPr>
            <p:nvPr/>
          </p:nvSpPr>
          <p:spPr bwMode="auto">
            <a:xfrm>
              <a:off x="1511" y="2876"/>
              <a:ext cx="366" cy="360"/>
            </a:xfrm>
            <a:prstGeom prst="rect">
              <a:avLst/>
            </a:prstGeom>
            <a:noFill/>
            <a:ln w="12700" cap="flat">
              <a:noFill/>
              <a:miter lim="800000"/>
              <a:headEnd type="none" w="med" len="med"/>
              <a:tailEnd type="none" w="med" len="med"/>
            </a:ln>
          </p:spPr>
          <p:txBody>
            <a:bodyPr lIns="0" tIns="0" rIns="40639" bIns="0"/>
            <a:lstStyle/>
            <a:p>
              <a:pPr marL="39688" algn="l"/>
              <a:r>
                <a:rPr lang="en-US" sz="2400" dirty="0">
                  <a:latin typeface="Helvetica Neue" charset="0"/>
                  <a:ea typeface="Helvetica Neue" charset="0"/>
                  <a:cs typeface="Helvetica Neue" charset="0"/>
                  <a:sym typeface="Helvetica Neue" charset="0"/>
                </a:rPr>
                <a:t>u</a:t>
              </a:r>
              <a:endParaRPr lang="en-US" sz="2400" dirty="0">
                <a:solidFill>
                  <a:schemeClr val="tx1"/>
                </a:solidFill>
                <a:latin typeface="Helvetica Neue" charset="0"/>
                <a:ea typeface="Helvetica Neue" charset="0"/>
                <a:cs typeface="Helvetica Neue" charset="0"/>
                <a:sym typeface="Helvetica Neue" charset="0"/>
              </a:endParaRPr>
            </a:p>
          </p:txBody>
        </p:sp>
      </p:grpSp>
      <p:sp>
        <p:nvSpPr>
          <p:cNvPr id="40" name="TextBox 39"/>
          <p:cNvSpPr txBox="1"/>
          <p:nvPr/>
        </p:nvSpPr>
        <p:spPr>
          <a:xfrm>
            <a:off x="993842" y="5344180"/>
            <a:ext cx="606358" cy="523220"/>
          </a:xfrm>
          <a:prstGeom prst="rect">
            <a:avLst/>
          </a:prstGeom>
          <a:noFill/>
        </p:spPr>
        <p:txBody>
          <a:bodyPr wrap="square" rtlCol="0">
            <a:spAutoFit/>
          </a:bodyPr>
          <a:lstStyle/>
          <a:p>
            <a:r>
              <a:rPr lang="en-US" sz="2800" dirty="0" smtClean="0">
                <a:latin typeface="+mn-lt"/>
              </a:rPr>
              <a:t>(a)</a:t>
            </a:r>
            <a:endParaRPr lang="en-US" sz="2800" dirty="0">
              <a:latin typeface="+mn-lt"/>
            </a:endParaRPr>
          </a:p>
        </p:txBody>
      </p:sp>
      <p:sp>
        <p:nvSpPr>
          <p:cNvPr id="41" name="TextBox 40"/>
          <p:cNvSpPr txBox="1"/>
          <p:nvPr/>
        </p:nvSpPr>
        <p:spPr>
          <a:xfrm>
            <a:off x="6930958" y="5257800"/>
            <a:ext cx="690348" cy="523220"/>
          </a:xfrm>
          <a:prstGeom prst="rect">
            <a:avLst/>
          </a:prstGeom>
          <a:noFill/>
        </p:spPr>
        <p:txBody>
          <a:bodyPr wrap="square" rtlCol="0">
            <a:spAutoFit/>
          </a:bodyPr>
          <a:lstStyle/>
          <a:p>
            <a:r>
              <a:rPr lang="en-US" sz="2800" dirty="0" smtClean="0">
                <a:latin typeface="+mn-lt"/>
              </a:rPr>
              <a:t>(c)</a:t>
            </a:r>
            <a:endParaRPr lang="en-US" sz="2800" dirty="0">
              <a:latin typeface="+mn-lt"/>
            </a:endParaRPr>
          </a:p>
        </p:txBody>
      </p:sp>
      <p:graphicFrame>
        <p:nvGraphicFramePr>
          <p:cNvPr id="42" name="Table 41"/>
          <p:cNvGraphicFramePr>
            <a:graphicFrameLocks noGrp="1"/>
          </p:cNvGraphicFramePr>
          <p:nvPr>
            <p:extLst>
              <p:ext uri="{D42A27DB-BD31-4B8C-83A1-F6EECF244321}">
                <p14:modId xmlns:p14="http://schemas.microsoft.com/office/powerpoint/2010/main" val="159856609"/>
              </p:ext>
            </p:extLst>
          </p:nvPr>
        </p:nvGraphicFramePr>
        <p:xfrm>
          <a:off x="2362198" y="2209800"/>
          <a:ext cx="3200401" cy="2286000"/>
        </p:xfrm>
        <a:graphic>
          <a:graphicData uri="http://schemas.openxmlformats.org/drawingml/2006/table">
            <a:tbl>
              <a:tblPr firstRow="1" bandRow="1">
                <a:tableStyleId>{073A0DAA-6AF3-43AB-8588-CEC1D06C72B9}</a:tableStyleId>
              </a:tblPr>
              <a:tblGrid>
                <a:gridCol w="457200"/>
                <a:gridCol w="457200"/>
                <a:gridCol w="457200"/>
                <a:gridCol w="533402"/>
                <a:gridCol w="533400"/>
                <a:gridCol w="304799"/>
                <a:gridCol w="457200"/>
              </a:tblGrid>
              <a:tr h="407062">
                <a:tc>
                  <a:txBody>
                    <a:bodyPr/>
                    <a:lstStyle/>
                    <a:p>
                      <a:pPr algn="ctr"/>
                      <a:r>
                        <a:rPr lang="en-US" sz="2400" dirty="0" smtClean="0">
                          <a:solidFill>
                            <a:schemeClr val="tx1"/>
                          </a:solidFill>
                        </a:rPr>
                        <a:t>#</a:t>
                      </a:r>
                      <a:endParaRPr lang="en-US" sz="24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a</a:t>
                      </a:r>
                      <a:endParaRPr lang="en-US" sz="24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b</a:t>
                      </a:r>
                      <a:endParaRPr lang="en-US" sz="24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rgbClr val="FF00FF"/>
                          </a:solidFill>
                        </a:rPr>
                        <a:t>a</a:t>
                      </a:r>
                      <a:r>
                        <a:rPr lang="en-US" sz="2400" baseline="-25000" dirty="0" smtClean="0">
                          <a:solidFill>
                            <a:srgbClr val="FF00FF"/>
                          </a:solidFill>
                        </a:rPr>
                        <a:t>u</a:t>
                      </a:r>
                      <a:endParaRPr lang="en-US" sz="2400" baseline="0" dirty="0">
                        <a:solidFill>
                          <a:srgbClr val="FF00FF"/>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err="1" smtClean="0">
                          <a:solidFill>
                            <a:srgbClr val="FF00FF"/>
                          </a:solidFill>
                        </a:rPr>
                        <a:t>b</a:t>
                      </a:r>
                      <a:r>
                        <a:rPr lang="en-US" sz="2400" baseline="-25000" dirty="0" err="1" smtClean="0">
                          <a:solidFill>
                            <a:srgbClr val="FF00FF"/>
                          </a:solidFill>
                        </a:rPr>
                        <a:t>u</a:t>
                      </a:r>
                      <a:endParaRPr lang="en-US" sz="2400" baseline="-25000" dirty="0">
                        <a:solidFill>
                          <a:srgbClr val="FF00FF"/>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o</a:t>
                      </a:r>
                      <a:endParaRPr lang="en-US" sz="24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err="1" smtClean="0">
                          <a:solidFill>
                            <a:srgbClr val="FF00FF"/>
                          </a:solidFill>
                        </a:rPr>
                        <a:t>o</a:t>
                      </a:r>
                      <a:r>
                        <a:rPr lang="en-US" sz="2400" baseline="-25000" dirty="0" err="1" smtClean="0">
                          <a:solidFill>
                            <a:srgbClr val="FF00FF"/>
                          </a:solidFill>
                        </a:rPr>
                        <a:t>u</a:t>
                      </a:r>
                      <a:endParaRPr lang="en-US" sz="2400" baseline="-25000" dirty="0">
                        <a:solidFill>
                          <a:srgbClr val="FF00FF"/>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7062">
                <a:tc>
                  <a:txBody>
                    <a:bodyPr/>
                    <a:lstStyle/>
                    <a:p>
                      <a:pPr algn="ctr"/>
                      <a:r>
                        <a:rPr lang="en-US" sz="2400" dirty="0" smtClean="0">
                          <a:solidFill>
                            <a:srgbClr val="FF0000"/>
                          </a:solidFill>
                        </a:rPr>
                        <a:t>1:</a:t>
                      </a:r>
                      <a:endParaRPr lang="en-US" sz="2400" dirty="0">
                        <a:solidFill>
                          <a:srgbClr val="FF0000"/>
                        </a:solidFill>
                      </a:endParaRPr>
                    </a:p>
                  </a:txBody>
                  <a:tcPr>
                    <a:lnT w="12700" cap="flat" cmpd="sng" algn="ctr">
                      <a:solidFill>
                        <a:schemeClr val="tx1"/>
                      </a:solidFill>
                      <a:prstDash val="solid"/>
                      <a:round/>
                      <a:headEnd type="none" w="med" len="med"/>
                      <a:tailEnd type="none" w="med" len="med"/>
                    </a:lnT>
                    <a:noFill/>
                  </a:tcPr>
                </a:tc>
                <a:tc>
                  <a:txBody>
                    <a:bodyPr/>
                    <a:lstStyle/>
                    <a:p>
                      <a:pPr algn="ctr"/>
                      <a:r>
                        <a:rPr lang="en-US" sz="2400" dirty="0" smtClean="0">
                          <a:solidFill>
                            <a:srgbClr val="FF0000"/>
                          </a:solidFill>
                        </a:rPr>
                        <a:t>0</a:t>
                      </a:r>
                      <a:endParaRPr lang="en-US" sz="2400" dirty="0">
                        <a:solidFill>
                          <a:srgbClr val="FF0000"/>
                        </a:solidFill>
                      </a:endParaRPr>
                    </a:p>
                  </a:txBody>
                  <a:tcPr>
                    <a:lnT w="12700" cap="flat" cmpd="sng" algn="ctr">
                      <a:solidFill>
                        <a:schemeClr val="tx1"/>
                      </a:solidFill>
                      <a:prstDash val="solid"/>
                      <a:round/>
                      <a:headEnd type="none" w="med" len="med"/>
                      <a:tailEnd type="none" w="med" len="med"/>
                    </a:lnT>
                    <a:noFill/>
                  </a:tcPr>
                </a:tc>
                <a:tc>
                  <a:txBody>
                    <a:bodyPr/>
                    <a:lstStyle/>
                    <a:p>
                      <a:pPr algn="ctr"/>
                      <a:r>
                        <a:rPr lang="en-US" sz="2400" dirty="0" smtClean="0">
                          <a:solidFill>
                            <a:srgbClr val="FF0000"/>
                          </a:solidFill>
                        </a:rPr>
                        <a:t>0</a:t>
                      </a:r>
                      <a:endParaRPr lang="en-US" sz="2400" dirty="0">
                        <a:solidFill>
                          <a:srgbClr val="FF0000"/>
                        </a:solidFill>
                      </a:endParaRPr>
                    </a:p>
                  </a:txBody>
                  <a:tcPr>
                    <a:lnT w="12700" cap="flat" cmpd="sng" algn="ctr">
                      <a:solidFill>
                        <a:schemeClr val="tx1"/>
                      </a:solidFill>
                      <a:prstDash val="solid"/>
                      <a:round/>
                      <a:headEnd type="none" w="med" len="med"/>
                      <a:tailEnd type="none" w="med" len="med"/>
                    </a:lnT>
                    <a:noFill/>
                  </a:tcPr>
                </a:tc>
                <a:tc>
                  <a:txBody>
                    <a:bodyPr/>
                    <a:lstStyle/>
                    <a:p>
                      <a:pPr algn="ctr"/>
                      <a:r>
                        <a:rPr lang="en-US" sz="2400" dirty="0" smtClean="0">
                          <a:solidFill>
                            <a:srgbClr val="FF0000"/>
                          </a:solidFill>
                        </a:rPr>
                        <a:t>0</a:t>
                      </a:r>
                      <a:endParaRPr lang="en-US" sz="2400" dirty="0">
                        <a:solidFill>
                          <a:srgbClr val="FF0000"/>
                        </a:solidFill>
                      </a:endParaRPr>
                    </a:p>
                  </a:txBody>
                  <a:tcPr>
                    <a:lnT w="12700" cap="flat" cmpd="sng" algn="ctr">
                      <a:solidFill>
                        <a:schemeClr val="tx1"/>
                      </a:solidFill>
                      <a:prstDash val="solid"/>
                      <a:round/>
                      <a:headEnd type="none" w="med" len="med"/>
                      <a:tailEnd type="none" w="med" len="med"/>
                    </a:lnT>
                    <a:noFill/>
                  </a:tcPr>
                </a:tc>
                <a:tc>
                  <a:txBody>
                    <a:bodyPr/>
                    <a:lstStyle/>
                    <a:p>
                      <a:pPr algn="ctr"/>
                      <a:r>
                        <a:rPr lang="en-US" sz="2400" dirty="0" smtClean="0">
                          <a:solidFill>
                            <a:srgbClr val="FF0000"/>
                          </a:solidFill>
                        </a:rPr>
                        <a:t>1</a:t>
                      </a:r>
                      <a:endParaRPr lang="en-US" sz="2400" dirty="0">
                        <a:solidFill>
                          <a:srgbClr val="FF0000"/>
                        </a:solidFill>
                      </a:endParaRPr>
                    </a:p>
                  </a:txBody>
                  <a:tcPr>
                    <a:lnT w="12700" cap="flat" cmpd="sng" algn="ctr">
                      <a:solidFill>
                        <a:schemeClr val="tx1"/>
                      </a:solidFill>
                      <a:prstDash val="solid"/>
                      <a:round/>
                      <a:headEnd type="none" w="med" len="med"/>
                      <a:tailEnd type="none" w="med" len="med"/>
                    </a:lnT>
                    <a:noFill/>
                  </a:tcPr>
                </a:tc>
                <a:tc>
                  <a:txBody>
                    <a:bodyPr/>
                    <a:lstStyle/>
                    <a:p>
                      <a:pPr algn="ctr"/>
                      <a:r>
                        <a:rPr lang="en-US" sz="2400" dirty="0" smtClean="0">
                          <a:solidFill>
                            <a:srgbClr val="FF0000"/>
                          </a:solidFill>
                        </a:rPr>
                        <a:t>0</a:t>
                      </a:r>
                      <a:endParaRPr lang="en-US" sz="2400" dirty="0">
                        <a:solidFill>
                          <a:srgbClr val="FF0000"/>
                        </a:solidFill>
                      </a:endParaRPr>
                    </a:p>
                  </a:txBody>
                  <a:tcPr>
                    <a:lnT w="12700" cap="flat" cmpd="sng" algn="ctr">
                      <a:solidFill>
                        <a:schemeClr val="tx1"/>
                      </a:solidFill>
                      <a:prstDash val="solid"/>
                      <a:round/>
                      <a:headEnd type="none" w="med" len="med"/>
                      <a:tailEnd type="none" w="med" len="med"/>
                    </a:lnT>
                    <a:noFill/>
                  </a:tcPr>
                </a:tc>
                <a:tc>
                  <a:txBody>
                    <a:bodyPr/>
                    <a:lstStyle/>
                    <a:p>
                      <a:pPr algn="ctr"/>
                      <a:r>
                        <a:rPr lang="en-US" sz="2400" dirty="0" smtClean="0">
                          <a:solidFill>
                            <a:srgbClr val="FF0000"/>
                          </a:solidFill>
                        </a:rPr>
                        <a:t>0</a:t>
                      </a:r>
                      <a:endParaRPr lang="en-US" sz="2400" dirty="0">
                        <a:solidFill>
                          <a:srgbClr val="FF0000"/>
                        </a:solidFill>
                      </a:endParaRPr>
                    </a:p>
                  </a:txBody>
                  <a:tcPr>
                    <a:lnT w="12700" cap="flat" cmpd="sng" algn="ctr">
                      <a:solidFill>
                        <a:schemeClr val="tx1"/>
                      </a:solidFill>
                      <a:prstDash val="solid"/>
                      <a:round/>
                      <a:headEnd type="none" w="med" len="med"/>
                      <a:tailEnd type="none" w="med" len="med"/>
                    </a:lnT>
                    <a:noFill/>
                  </a:tcPr>
                </a:tc>
              </a:tr>
              <a:tr h="407062">
                <a:tc>
                  <a:txBody>
                    <a:bodyPr/>
                    <a:lstStyle/>
                    <a:p>
                      <a:pPr algn="ctr"/>
                      <a:r>
                        <a:rPr lang="en-US" sz="2400" dirty="0" smtClean="0">
                          <a:solidFill>
                            <a:schemeClr val="tx1"/>
                          </a:solidFill>
                        </a:rPr>
                        <a:t>2:</a:t>
                      </a:r>
                      <a:endParaRPr lang="en-US" sz="2400" dirty="0">
                        <a:solidFill>
                          <a:schemeClr val="tx1"/>
                        </a:solidFill>
                      </a:endParaRPr>
                    </a:p>
                  </a:txBody>
                  <a:tcPr>
                    <a:noFill/>
                  </a:tcPr>
                </a:tc>
                <a:tc>
                  <a:txBody>
                    <a:bodyPr/>
                    <a:lstStyle/>
                    <a:p>
                      <a:pPr algn="ctr"/>
                      <a:r>
                        <a:rPr lang="en-US" sz="2400" dirty="0" smtClean="0">
                          <a:solidFill>
                            <a:schemeClr val="tx1"/>
                          </a:solidFill>
                        </a:rPr>
                        <a:t>0</a:t>
                      </a:r>
                      <a:endParaRPr lang="en-US" sz="2400" dirty="0">
                        <a:solidFill>
                          <a:schemeClr val="tx1"/>
                        </a:solidFill>
                      </a:endParaRPr>
                    </a:p>
                  </a:txBody>
                  <a:tcPr>
                    <a:noFill/>
                  </a:tcPr>
                </a:tc>
                <a:tc>
                  <a:txBody>
                    <a:bodyPr/>
                    <a:lstStyle/>
                    <a:p>
                      <a:pPr algn="ctr"/>
                      <a:r>
                        <a:rPr lang="en-US" sz="2400" dirty="0" smtClean="0">
                          <a:solidFill>
                            <a:schemeClr val="tx1"/>
                          </a:solidFill>
                        </a:rPr>
                        <a:t>1</a:t>
                      </a:r>
                      <a:endParaRPr lang="en-US" sz="2400" dirty="0">
                        <a:solidFill>
                          <a:schemeClr val="tx1"/>
                        </a:solidFill>
                      </a:endParaRPr>
                    </a:p>
                  </a:txBody>
                  <a:tcPr>
                    <a:noFill/>
                  </a:tcPr>
                </a:tc>
                <a:tc>
                  <a:txBody>
                    <a:bodyPr/>
                    <a:lstStyle/>
                    <a:p>
                      <a:pPr algn="ctr"/>
                      <a:r>
                        <a:rPr lang="en-US" sz="2400" dirty="0" smtClean="0">
                          <a:solidFill>
                            <a:schemeClr val="tx1"/>
                          </a:solidFill>
                        </a:rPr>
                        <a:t>0</a:t>
                      </a:r>
                      <a:endParaRPr lang="en-US" sz="2400" dirty="0">
                        <a:solidFill>
                          <a:schemeClr val="tx1"/>
                        </a:solidFill>
                      </a:endParaRPr>
                    </a:p>
                  </a:txBody>
                  <a:tcPr>
                    <a:noFill/>
                  </a:tcPr>
                </a:tc>
                <a:tc>
                  <a:txBody>
                    <a:bodyPr/>
                    <a:lstStyle/>
                    <a:p>
                      <a:pPr algn="ctr"/>
                      <a:r>
                        <a:rPr lang="en-US" sz="2400" dirty="0" smtClean="0">
                          <a:solidFill>
                            <a:schemeClr val="tx1"/>
                          </a:solidFill>
                        </a:rPr>
                        <a:t>1</a:t>
                      </a:r>
                      <a:endParaRPr lang="en-US" sz="2400" dirty="0">
                        <a:solidFill>
                          <a:schemeClr val="tx1"/>
                        </a:solidFill>
                      </a:endParaRPr>
                    </a:p>
                  </a:txBody>
                  <a:tcPr>
                    <a:noFill/>
                  </a:tcPr>
                </a:tc>
                <a:tc>
                  <a:txBody>
                    <a:bodyPr/>
                    <a:lstStyle/>
                    <a:p>
                      <a:pPr algn="ctr"/>
                      <a:r>
                        <a:rPr lang="en-US" sz="2400" dirty="0" smtClean="0">
                          <a:solidFill>
                            <a:schemeClr val="tx1"/>
                          </a:solidFill>
                        </a:rPr>
                        <a:t>0</a:t>
                      </a:r>
                      <a:endParaRPr lang="en-US" sz="2400" dirty="0">
                        <a:solidFill>
                          <a:schemeClr val="tx1"/>
                        </a:solidFill>
                      </a:endParaRPr>
                    </a:p>
                  </a:txBody>
                  <a:tcPr>
                    <a:noFill/>
                  </a:tcPr>
                </a:tc>
                <a:tc>
                  <a:txBody>
                    <a:bodyPr/>
                    <a:lstStyle/>
                    <a:p>
                      <a:pPr algn="ctr"/>
                      <a:r>
                        <a:rPr lang="en-US" sz="2400" dirty="0" smtClean="0">
                          <a:solidFill>
                            <a:schemeClr val="tx1"/>
                          </a:solidFill>
                        </a:rPr>
                        <a:t>0</a:t>
                      </a:r>
                      <a:endParaRPr lang="en-US" sz="2400" dirty="0">
                        <a:solidFill>
                          <a:schemeClr val="tx1"/>
                        </a:solidFill>
                      </a:endParaRPr>
                    </a:p>
                  </a:txBody>
                  <a:tcPr>
                    <a:noFill/>
                  </a:tcPr>
                </a:tc>
              </a:tr>
              <a:tr h="407062">
                <a:tc>
                  <a:txBody>
                    <a:bodyPr/>
                    <a:lstStyle/>
                    <a:p>
                      <a:pPr algn="ctr"/>
                      <a:r>
                        <a:rPr lang="en-US" sz="2400" dirty="0" smtClean="0">
                          <a:solidFill>
                            <a:srgbClr val="00B050"/>
                          </a:solidFill>
                        </a:rPr>
                        <a:t>3:</a:t>
                      </a:r>
                      <a:endParaRPr lang="en-US" sz="2400" dirty="0">
                        <a:solidFill>
                          <a:srgbClr val="00B050"/>
                        </a:solidFill>
                      </a:endParaRPr>
                    </a:p>
                  </a:txBody>
                  <a:tcPr>
                    <a:noFill/>
                  </a:tcPr>
                </a:tc>
                <a:tc>
                  <a:txBody>
                    <a:bodyPr/>
                    <a:lstStyle/>
                    <a:p>
                      <a:pPr algn="ctr"/>
                      <a:r>
                        <a:rPr lang="en-US" sz="2400" dirty="0" smtClean="0">
                          <a:solidFill>
                            <a:srgbClr val="00B050"/>
                          </a:solidFill>
                        </a:rPr>
                        <a:t>1</a:t>
                      </a:r>
                      <a:endParaRPr lang="en-US" sz="2400" dirty="0">
                        <a:solidFill>
                          <a:srgbClr val="00B050"/>
                        </a:solidFill>
                      </a:endParaRPr>
                    </a:p>
                  </a:txBody>
                  <a:tcPr>
                    <a:noFill/>
                  </a:tcPr>
                </a:tc>
                <a:tc>
                  <a:txBody>
                    <a:bodyPr/>
                    <a:lstStyle/>
                    <a:p>
                      <a:pPr algn="ctr"/>
                      <a:r>
                        <a:rPr lang="en-US" sz="2400" dirty="0" smtClean="0">
                          <a:solidFill>
                            <a:srgbClr val="00B050"/>
                          </a:solidFill>
                        </a:rPr>
                        <a:t>0</a:t>
                      </a:r>
                      <a:endParaRPr lang="en-US" sz="2400" dirty="0">
                        <a:solidFill>
                          <a:srgbClr val="00B050"/>
                        </a:solidFill>
                      </a:endParaRPr>
                    </a:p>
                  </a:txBody>
                  <a:tcPr>
                    <a:noFill/>
                  </a:tcPr>
                </a:tc>
                <a:tc>
                  <a:txBody>
                    <a:bodyPr/>
                    <a:lstStyle/>
                    <a:p>
                      <a:pPr algn="ctr"/>
                      <a:r>
                        <a:rPr lang="en-US" sz="2400" dirty="0" smtClean="0">
                          <a:solidFill>
                            <a:srgbClr val="00B050"/>
                          </a:solidFill>
                        </a:rPr>
                        <a:t>0</a:t>
                      </a:r>
                      <a:endParaRPr lang="en-US" sz="2400" dirty="0">
                        <a:solidFill>
                          <a:srgbClr val="00B050"/>
                        </a:solidFill>
                      </a:endParaRPr>
                    </a:p>
                  </a:txBody>
                  <a:tcPr>
                    <a:noFill/>
                  </a:tcPr>
                </a:tc>
                <a:tc>
                  <a:txBody>
                    <a:bodyPr/>
                    <a:lstStyle/>
                    <a:p>
                      <a:pPr algn="ctr"/>
                      <a:r>
                        <a:rPr lang="en-US" sz="2400" dirty="0" smtClean="0">
                          <a:solidFill>
                            <a:srgbClr val="00B050"/>
                          </a:solidFill>
                        </a:rPr>
                        <a:t>1</a:t>
                      </a:r>
                      <a:endParaRPr lang="en-US" sz="2400" dirty="0">
                        <a:solidFill>
                          <a:srgbClr val="00B050"/>
                        </a:solidFill>
                      </a:endParaRPr>
                    </a:p>
                  </a:txBody>
                  <a:tcPr>
                    <a:noFill/>
                  </a:tcPr>
                </a:tc>
                <a:tc>
                  <a:txBody>
                    <a:bodyPr/>
                    <a:lstStyle/>
                    <a:p>
                      <a:pPr algn="ctr"/>
                      <a:r>
                        <a:rPr lang="en-US" sz="2400" dirty="0" smtClean="0">
                          <a:solidFill>
                            <a:srgbClr val="00B050"/>
                          </a:solidFill>
                        </a:rPr>
                        <a:t>0</a:t>
                      </a:r>
                      <a:endParaRPr lang="en-US" sz="2400" dirty="0">
                        <a:solidFill>
                          <a:srgbClr val="00B050"/>
                        </a:solidFill>
                      </a:endParaRPr>
                    </a:p>
                  </a:txBody>
                  <a:tcPr>
                    <a:noFill/>
                  </a:tcPr>
                </a:tc>
                <a:tc>
                  <a:txBody>
                    <a:bodyPr/>
                    <a:lstStyle/>
                    <a:p>
                      <a:pPr algn="ctr"/>
                      <a:r>
                        <a:rPr lang="en-US" sz="2400" dirty="0" smtClean="0">
                          <a:solidFill>
                            <a:srgbClr val="00B050"/>
                          </a:solidFill>
                        </a:rPr>
                        <a:t>1</a:t>
                      </a:r>
                      <a:endParaRPr lang="en-US" sz="2400" dirty="0">
                        <a:solidFill>
                          <a:srgbClr val="00B050"/>
                        </a:solidFill>
                      </a:endParaRPr>
                    </a:p>
                  </a:txBody>
                  <a:tcPr>
                    <a:noFill/>
                  </a:tcPr>
                </a:tc>
              </a:tr>
              <a:tr h="407062">
                <a:tc>
                  <a:txBody>
                    <a:bodyPr/>
                    <a:lstStyle/>
                    <a:p>
                      <a:pPr algn="ctr"/>
                      <a:r>
                        <a:rPr lang="en-US" sz="2400" dirty="0" smtClean="0"/>
                        <a:t>4:</a:t>
                      </a:r>
                      <a:endParaRPr lang="en-US" sz="2400" dirty="0"/>
                    </a:p>
                  </a:txBody>
                  <a:tcPr>
                    <a:lnB w="12700" cap="flat" cmpd="sng" algn="ctr">
                      <a:solidFill>
                        <a:schemeClr val="tx1"/>
                      </a:solidFill>
                      <a:prstDash val="sysDash"/>
                      <a:round/>
                      <a:headEnd type="none" w="med" len="med"/>
                      <a:tailEnd type="none" w="med" len="med"/>
                    </a:lnB>
                    <a:noFill/>
                  </a:tcPr>
                </a:tc>
                <a:tc>
                  <a:txBody>
                    <a:bodyPr/>
                    <a:lstStyle/>
                    <a:p>
                      <a:pPr algn="ctr"/>
                      <a:r>
                        <a:rPr lang="en-US" sz="2400" dirty="0" smtClean="0"/>
                        <a:t>1</a:t>
                      </a:r>
                      <a:endParaRPr lang="en-US" sz="2400" dirty="0"/>
                    </a:p>
                  </a:txBody>
                  <a:tcPr>
                    <a:lnB w="12700" cap="flat" cmpd="sng" algn="ctr">
                      <a:solidFill>
                        <a:schemeClr val="tx1"/>
                      </a:solidFill>
                      <a:prstDash val="sysDash"/>
                      <a:round/>
                      <a:headEnd type="none" w="med" len="med"/>
                      <a:tailEnd type="none" w="med" len="med"/>
                    </a:lnB>
                    <a:noFill/>
                  </a:tcPr>
                </a:tc>
                <a:tc>
                  <a:txBody>
                    <a:bodyPr/>
                    <a:lstStyle/>
                    <a:p>
                      <a:pPr algn="ctr"/>
                      <a:r>
                        <a:rPr lang="en-US" sz="2400" dirty="0" smtClean="0"/>
                        <a:t>1</a:t>
                      </a:r>
                      <a:endParaRPr lang="en-US" sz="2400" dirty="0"/>
                    </a:p>
                  </a:txBody>
                  <a:tcPr>
                    <a:lnB w="12700" cap="flat" cmpd="sng" algn="ctr">
                      <a:solidFill>
                        <a:schemeClr val="tx1"/>
                      </a:solidFill>
                      <a:prstDash val="sysDash"/>
                      <a:round/>
                      <a:headEnd type="none" w="med" len="med"/>
                      <a:tailEnd type="none" w="med" len="med"/>
                    </a:lnB>
                    <a:noFill/>
                  </a:tcPr>
                </a:tc>
                <a:tc>
                  <a:txBody>
                    <a:bodyPr/>
                    <a:lstStyle/>
                    <a:p>
                      <a:pPr algn="ctr"/>
                      <a:r>
                        <a:rPr lang="en-US" sz="2400" dirty="0" smtClean="0"/>
                        <a:t>0</a:t>
                      </a:r>
                      <a:endParaRPr lang="en-US" sz="2400" dirty="0"/>
                    </a:p>
                  </a:txBody>
                  <a:tcPr>
                    <a:lnB w="12700" cap="flat" cmpd="sng" algn="ctr">
                      <a:solidFill>
                        <a:schemeClr val="tx1"/>
                      </a:solidFill>
                      <a:prstDash val="sysDash"/>
                      <a:round/>
                      <a:headEnd type="none" w="med" len="med"/>
                      <a:tailEnd type="none" w="med" len="med"/>
                    </a:lnB>
                    <a:noFill/>
                  </a:tcPr>
                </a:tc>
                <a:tc>
                  <a:txBody>
                    <a:bodyPr/>
                    <a:lstStyle/>
                    <a:p>
                      <a:pPr algn="ctr"/>
                      <a:r>
                        <a:rPr lang="en-US" sz="2400" dirty="0" smtClean="0"/>
                        <a:t>1</a:t>
                      </a:r>
                      <a:endParaRPr lang="en-US" sz="2400" dirty="0"/>
                    </a:p>
                  </a:txBody>
                  <a:tcPr>
                    <a:lnB w="12700" cap="flat" cmpd="sng" algn="ctr">
                      <a:solidFill>
                        <a:schemeClr val="tx1"/>
                      </a:solidFill>
                      <a:prstDash val="sysDash"/>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B w="12700" cap="flat" cmpd="sng" algn="ctr">
                      <a:solidFill>
                        <a:schemeClr val="tx1"/>
                      </a:solidFill>
                      <a:prstDash val="sysDash"/>
                      <a:round/>
                      <a:headEnd type="none" w="med" len="med"/>
                      <a:tailEnd type="none" w="med" len="med"/>
                    </a:lnB>
                    <a:noFill/>
                  </a:tcPr>
                </a:tc>
                <a:tc>
                  <a:txBody>
                    <a:bodyPr/>
                    <a:lstStyle/>
                    <a:p>
                      <a:pPr algn="ctr"/>
                      <a:r>
                        <a:rPr lang="en-US" sz="2400" dirty="0" smtClean="0"/>
                        <a:t>1</a:t>
                      </a:r>
                      <a:endParaRPr lang="en-US" sz="2400" dirty="0"/>
                    </a:p>
                  </a:txBody>
                  <a:tcPr>
                    <a:lnB w="12700" cap="flat" cmpd="sng" algn="ctr">
                      <a:solidFill>
                        <a:schemeClr val="tx1"/>
                      </a:solidFill>
                      <a:prstDash val="sysDash"/>
                      <a:round/>
                      <a:headEnd type="none" w="med" len="med"/>
                      <a:tailEnd type="none" w="med" len="med"/>
                    </a:lnB>
                    <a:noFill/>
                  </a:tcPr>
                </a:tc>
              </a:tr>
            </a:tbl>
          </a:graphicData>
        </a:graphic>
      </p:graphicFrame>
      <p:sp>
        <p:nvSpPr>
          <p:cNvPr id="43" name="TextBox 42"/>
          <p:cNvSpPr txBox="1"/>
          <p:nvPr/>
        </p:nvSpPr>
        <p:spPr>
          <a:xfrm>
            <a:off x="3451509" y="5297269"/>
            <a:ext cx="739491" cy="523220"/>
          </a:xfrm>
          <a:prstGeom prst="rect">
            <a:avLst/>
          </a:prstGeom>
          <a:noFill/>
        </p:spPr>
        <p:txBody>
          <a:bodyPr wrap="square" rtlCol="0">
            <a:spAutoFit/>
          </a:bodyPr>
          <a:lstStyle/>
          <a:p>
            <a:r>
              <a:rPr lang="en-US" sz="2800" dirty="0" smtClean="0">
                <a:latin typeface="+mn-lt"/>
              </a:rPr>
              <a:t>(b)</a:t>
            </a:r>
            <a:endParaRPr lang="en-US" sz="2800" dirty="0">
              <a:latin typeface="+mn-lt"/>
            </a:endParaRPr>
          </a:p>
        </p:txBody>
      </p:sp>
      <p:sp>
        <p:nvSpPr>
          <p:cNvPr id="45" name="TextBox 44"/>
          <p:cNvSpPr txBox="1"/>
          <p:nvPr/>
        </p:nvSpPr>
        <p:spPr>
          <a:xfrm>
            <a:off x="2743200" y="1447800"/>
            <a:ext cx="2209800" cy="400110"/>
          </a:xfrm>
          <a:prstGeom prst="rect">
            <a:avLst/>
          </a:prstGeom>
          <a:noFill/>
        </p:spPr>
        <p:txBody>
          <a:bodyPr wrap="square" rtlCol="0">
            <a:spAutoFit/>
          </a:bodyPr>
          <a:lstStyle/>
          <a:p>
            <a:r>
              <a:rPr lang="en-US" sz="2000" dirty="0" smtClean="0">
                <a:latin typeface="+mn-lt"/>
              </a:rPr>
              <a:t>Partial Truth Table</a:t>
            </a:r>
            <a:endParaRPr lang="en-US" sz="2000" dirty="0">
              <a:latin typeface="+mn-lt"/>
            </a:endParaRPr>
          </a:p>
        </p:txBody>
      </p:sp>
      <p:sp>
        <p:nvSpPr>
          <p:cNvPr id="46" name="TextBox 45"/>
          <p:cNvSpPr txBox="1"/>
          <p:nvPr/>
        </p:nvSpPr>
        <p:spPr>
          <a:xfrm>
            <a:off x="6400800" y="1295400"/>
            <a:ext cx="1767488" cy="400110"/>
          </a:xfrm>
          <a:prstGeom prst="rect">
            <a:avLst/>
          </a:prstGeom>
          <a:noFill/>
        </p:spPr>
        <p:txBody>
          <a:bodyPr wrap="square" rtlCol="0">
            <a:spAutoFit/>
          </a:bodyPr>
          <a:lstStyle/>
          <a:p>
            <a:r>
              <a:rPr lang="en-US" sz="2000" dirty="0" smtClean="0">
                <a:latin typeface="+mn-lt"/>
              </a:rPr>
              <a:t>GLIFT </a:t>
            </a:r>
            <a:r>
              <a:rPr lang="en-US" sz="2000" dirty="0" smtClean="0">
                <a:latin typeface="+mn-lt"/>
              </a:rPr>
              <a:t>Logic</a:t>
            </a:r>
            <a:endParaRPr lang="en-US" sz="2000" dirty="0">
              <a:latin typeface="+mn-lt"/>
            </a:endParaRPr>
          </a:p>
        </p:txBody>
      </p:sp>
      <p:pic>
        <p:nvPicPr>
          <p:cNvPr id="53" name="Picture 52" descr="b1.bmp"/>
          <p:cNvPicPr>
            <a:picLocks noChangeAspect="1"/>
          </p:cNvPicPr>
          <p:nvPr/>
        </p:nvPicPr>
        <p:blipFill>
          <a:blip r:embed="rId3"/>
          <a:stretch>
            <a:fillRect/>
          </a:stretch>
        </p:blipFill>
        <p:spPr>
          <a:xfrm>
            <a:off x="1145061" y="2581314"/>
            <a:ext cx="247619" cy="314286"/>
          </a:xfrm>
          <a:prstGeom prst="rect">
            <a:avLst/>
          </a:prstGeom>
        </p:spPr>
      </p:pic>
      <p:pic>
        <p:nvPicPr>
          <p:cNvPr id="55" name="Picture 54" descr="b0.bmp"/>
          <p:cNvPicPr>
            <a:picLocks noChangeAspect="1"/>
          </p:cNvPicPr>
          <p:nvPr/>
        </p:nvPicPr>
        <p:blipFill>
          <a:blip r:embed="rId4"/>
          <a:stretch>
            <a:fillRect/>
          </a:stretch>
        </p:blipFill>
        <p:spPr>
          <a:xfrm>
            <a:off x="1619219" y="2569462"/>
            <a:ext cx="247619" cy="314286"/>
          </a:xfrm>
          <a:prstGeom prst="rect">
            <a:avLst/>
          </a:prstGeom>
        </p:spPr>
      </p:pic>
      <p:pic>
        <p:nvPicPr>
          <p:cNvPr id="56" name="Picture 55" descr="b0.bmp"/>
          <p:cNvPicPr>
            <a:picLocks noChangeAspect="1"/>
          </p:cNvPicPr>
          <p:nvPr/>
        </p:nvPicPr>
        <p:blipFill>
          <a:blip r:embed="rId4"/>
          <a:stretch>
            <a:fillRect/>
          </a:stretch>
        </p:blipFill>
        <p:spPr>
          <a:xfrm>
            <a:off x="1371600" y="4029114"/>
            <a:ext cx="247619" cy="314286"/>
          </a:xfrm>
          <a:prstGeom prst="rect">
            <a:avLst/>
          </a:prstGeom>
        </p:spPr>
      </p:pic>
      <p:pic>
        <p:nvPicPr>
          <p:cNvPr id="57" name="Picture 56" descr="b1.bmp"/>
          <p:cNvPicPr>
            <a:picLocks noChangeAspect="1"/>
          </p:cNvPicPr>
          <p:nvPr/>
        </p:nvPicPr>
        <p:blipFill>
          <a:blip r:embed="rId3"/>
          <a:stretch>
            <a:fillRect/>
          </a:stretch>
        </p:blipFill>
        <p:spPr>
          <a:xfrm>
            <a:off x="1392680" y="4029114"/>
            <a:ext cx="247619" cy="314286"/>
          </a:xfrm>
          <a:prstGeom prst="rect">
            <a:avLst/>
          </a:prstGeom>
        </p:spPr>
      </p:pic>
      <p:pic>
        <p:nvPicPr>
          <p:cNvPr id="58" name="Picture 57" descr="r0.bmp"/>
          <p:cNvPicPr>
            <a:picLocks noChangeAspect="1"/>
          </p:cNvPicPr>
          <p:nvPr/>
        </p:nvPicPr>
        <p:blipFill>
          <a:blip r:embed="rId5"/>
          <a:stretch>
            <a:fillRect/>
          </a:stretch>
        </p:blipFill>
        <p:spPr>
          <a:xfrm>
            <a:off x="1123981" y="2581314"/>
            <a:ext cx="247619" cy="314286"/>
          </a:xfrm>
          <a:prstGeom prst="rect">
            <a:avLst/>
          </a:prstGeom>
        </p:spPr>
      </p:pic>
      <p:pic>
        <p:nvPicPr>
          <p:cNvPr id="61" name="Picture 60" descr="b1.bmp"/>
          <p:cNvPicPr>
            <a:picLocks noChangeAspect="1"/>
          </p:cNvPicPr>
          <p:nvPr/>
        </p:nvPicPr>
        <p:blipFill>
          <a:blip r:embed="rId3"/>
          <a:stretch>
            <a:fillRect/>
          </a:stretch>
        </p:blipFill>
        <p:spPr>
          <a:xfrm>
            <a:off x="1619219" y="2561294"/>
            <a:ext cx="247619" cy="314286"/>
          </a:xfrm>
          <a:prstGeom prst="rect">
            <a:avLst/>
          </a:prstGeom>
        </p:spPr>
      </p:pic>
      <p:pic>
        <p:nvPicPr>
          <p:cNvPr id="59" name="Picture 58" descr="r0.bmp"/>
          <p:cNvPicPr>
            <a:picLocks noChangeAspect="1"/>
          </p:cNvPicPr>
          <p:nvPr/>
        </p:nvPicPr>
        <p:blipFill>
          <a:blip r:embed="rId5"/>
          <a:stretch>
            <a:fillRect/>
          </a:stretch>
        </p:blipFill>
        <p:spPr>
          <a:xfrm>
            <a:off x="1393081" y="4029114"/>
            <a:ext cx="247619" cy="314286"/>
          </a:xfrm>
          <a:prstGeom prst="rect">
            <a:avLst/>
          </a:prstGeom>
        </p:spPr>
      </p:pic>
      <p:pic>
        <p:nvPicPr>
          <p:cNvPr id="60" name="Picture 59" descr="r0.bmp"/>
          <p:cNvPicPr>
            <a:picLocks noChangeAspect="1"/>
          </p:cNvPicPr>
          <p:nvPr/>
        </p:nvPicPr>
        <p:blipFill>
          <a:blip r:embed="rId5"/>
          <a:stretch>
            <a:fillRect/>
          </a:stretch>
        </p:blipFill>
        <p:spPr>
          <a:xfrm>
            <a:off x="1657381" y="2569462"/>
            <a:ext cx="247619" cy="314286"/>
          </a:xfrm>
          <a:prstGeom prst="rect">
            <a:avLst/>
          </a:prstGeom>
        </p:spPr>
      </p:pic>
      <p:pic>
        <p:nvPicPr>
          <p:cNvPr id="62" name="Picture 61" descr="r1.bmp"/>
          <p:cNvPicPr>
            <a:picLocks noChangeAspect="1"/>
          </p:cNvPicPr>
          <p:nvPr/>
        </p:nvPicPr>
        <p:blipFill>
          <a:blip r:embed="rId6"/>
          <a:stretch>
            <a:fillRect/>
          </a:stretch>
        </p:blipFill>
        <p:spPr>
          <a:xfrm>
            <a:off x="1640700" y="2581314"/>
            <a:ext cx="247619" cy="314286"/>
          </a:xfrm>
          <a:prstGeom prst="rect">
            <a:avLst/>
          </a:prstGeom>
        </p:spPr>
      </p:pic>
      <p:sp>
        <p:nvSpPr>
          <p:cNvPr id="2" name="Title 1"/>
          <p:cNvSpPr>
            <a:spLocks noGrp="1"/>
          </p:cNvSpPr>
          <p:nvPr>
            <p:ph type="title"/>
          </p:nvPr>
        </p:nvSpPr>
        <p:spPr/>
        <p:txBody>
          <a:bodyPr/>
          <a:lstStyle/>
          <a:p>
            <a:r>
              <a:rPr lang="en-US" dirty="0">
                <a:solidFill>
                  <a:srgbClr val="003399"/>
                </a:solidFill>
              </a:rPr>
              <a:t>Gate Level Information Flow Tracking</a:t>
            </a:r>
            <a:endParaRPr lang="en-US" dirty="0"/>
          </a:p>
        </p:txBody>
      </p:sp>
      <p:sp>
        <p:nvSpPr>
          <p:cNvPr id="3" name="Rectangle 2"/>
          <p:cNvSpPr/>
          <p:nvPr/>
        </p:nvSpPr>
        <p:spPr>
          <a:xfrm>
            <a:off x="0" y="5867400"/>
            <a:ext cx="8683915" cy="738664"/>
          </a:xfrm>
          <a:prstGeom prst="rect">
            <a:avLst/>
          </a:prstGeom>
        </p:spPr>
        <p:txBody>
          <a:bodyPr wrap="square">
            <a:spAutoFit/>
          </a:bodyPr>
          <a:lstStyle/>
          <a:p>
            <a:pPr lvl="1"/>
            <a:r>
              <a:rPr lang="en-US" sz="1400" dirty="0" smtClean="0"/>
              <a:t>Wei </a:t>
            </a:r>
            <a:r>
              <a:rPr lang="en-US" sz="1400" dirty="0"/>
              <a:t>Hu, Jason Oberg, Ali </a:t>
            </a:r>
            <a:r>
              <a:rPr lang="en-US" sz="1400" dirty="0" err="1"/>
              <a:t>Irturk</a:t>
            </a:r>
            <a:r>
              <a:rPr lang="en-US" sz="1400" dirty="0"/>
              <a:t>, </a:t>
            </a:r>
            <a:r>
              <a:rPr lang="en-US" sz="1400" dirty="0" err="1"/>
              <a:t>Mohit</a:t>
            </a:r>
            <a:r>
              <a:rPr lang="en-US" sz="1400" dirty="0"/>
              <a:t> </a:t>
            </a:r>
            <a:r>
              <a:rPr lang="en-US" sz="1400" dirty="0" err="1"/>
              <a:t>Tiwari</a:t>
            </a:r>
            <a:r>
              <a:rPr lang="en-US" sz="1400" dirty="0"/>
              <a:t>, Timothy Sherwood, </a:t>
            </a:r>
            <a:r>
              <a:rPr lang="en-US" sz="1400" dirty="0" err="1"/>
              <a:t>Dejun</a:t>
            </a:r>
            <a:r>
              <a:rPr lang="en-US" sz="1400" dirty="0"/>
              <a:t> Mu and Ryan Kastner, "On the Complexity of Generating Gate Level Information Flow Tracking Logic", IEEE Transactions on Information Forensics and Security, vol. 7, no. 3, June 2012</a:t>
            </a:r>
          </a:p>
        </p:txBody>
      </p:sp>
    </p:spTree>
    <p:extLst>
      <p:ext uri="{BB962C8B-B14F-4D97-AF65-F5344CB8AC3E}">
        <p14:creationId xmlns:p14="http://schemas.microsoft.com/office/powerpoint/2010/main" val="4763081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2" presetClass="entr" presetSubtype="8"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0-#ppt_w/2"/>
                                          </p:val>
                                        </p:tav>
                                        <p:tav tm="100000">
                                          <p:val>
                                            <p:strVal val="#ppt_x"/>
                                          </p:val>
                                        </p:tav>
                                      </p:tavLst>
                                    </p:anim>
                                    <p:anim calcmode="lin" valueType="num">
                                      <p:cBhvr additive="base">
                                        <p:cTn id="20" dur="500" fill="hold"/>
                                        <p:tgtEl>
                                          <p:spTgt spid="4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0-#ppt_w/2"/>
                                          </p:val>
                                        </p:tav>
                                        <p:tav tm="100000">
                                          <p:val>
                                            <p:strVal val="#ppt_x"/>
                                          </p:val>
                                        </p:tav>
                                      </p:tavLst>
                                    </p:anim>
                                    <p:anim calcmode="lin" valueType="num">
                                      <p:cBhvr additive="base">
                                        <p:cTn id="24"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nodeType="afterEffect">
                                  <p:stCondLst>
                                    <p:cond delay="500"/>
                                  </p:stCondLst>
                                  <p:childTnLst>
                                    <p:set>
                                      <p:cBhvr>
                                        <p:cTn id="39" dur="1" fill="hold">
                                          <p:stCondLst>
                                            <p:cond delay="0"/>
                                          </p:stCondLst>
                                        </p:cTn>
                                        <p:tgtEl>
                                          <p:spTgt spid="5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58"/>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60"/>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59"/>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6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46">
                                            <p:txEl>
                                              <p:pRg st="0" end="0"/>
                                            </p:txEl>
                                          </p:spTgt>
                                        </p:tgtEl>
                                        <p:attrNameLst>
                                          <p:attrName>style.visibility</p:attrName>
                                        </p:attrNameLst>
                                      </p:cBhvr>
                                      <p:to>
                                        <p:strVal val="visible"/>
                                      </p:to>
                                    </p:set>
                                  </p:childTnLst>
                                </p:cTn>
                              </p:par>
                              <p:par>
                                <p:cTn id="56" presetID="2" presetClass="entr" presetSubtype="8"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0-#ppt_w/2"/>
                                          </p:val>
                                        </p:tav>
                                        <p:tav tm="100000">
                                          <p:val>
                                            <p:strVal val="#ppt_x"/>
                                          </p:val>
                                        </p:tav>
                                      </p:tavLst>
                                    </p:anim>
                                    <p:anim calcmode="lin" valueType="num">
                                      <p:cBhvr additive="base">
                                        <p:cTn id="59" dur="500" fill="hold"/>
                                        <p:tgtEl>
                                          <p:spTgt spid="12"/>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0-#ppt_w/2"/>
                                          </p:val>
                                        </p:tav>
                                        <p:tav tm="100000">
                                          <p:val>
                                            <p:strVal val="#ppt_x"/>
                                          </p:val>
                                        </p:tav>
                                      </p:tavLst>
                                    </p:anim>
                                    <p:anim calcmode="lin" valueType="num">
                                      <p:cBhvr additive="base">
                                        <p:cTn id="63" dur="500" fill="hold"/>
                                        <p:tgtEl>
                                          <p:spTgt spid="13"/>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500" fill="hold"/>
                                        <p:tgtEl>
                                          <p:spTgt spid="41"/>
                                        </p:tgtEl>
                                        <p:attrNameLst>
                                          <p:attrName>ppt_x</p:attrName>
                                        </p:attrNameLst>
                                      </p:cBhvr>
                                      <p:tavLst>
                                        <p:tav tm="0">
                                          <p:val>
                                            <p:strVal val="0-#ppt_w/2"/>
                                          </p:val>
                                        </p:tav>
                                        <p:tav tm="100000">
                                          <p:val>
                                            <p:strVal val="#ppt_x"/>
                                          </p:val>
                                        </p:tav>
                                      </p:tavLst>
                                    </p:anim>
                                    <p:anim calcmode="lin" valueType="num">
                                      <p:cBhvr additive="base">
                                        <p:cTn id="67"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0" grpId="0"/>
      <p:bldP spid="41" grpId="0"/>
      <p:bldP spid="43"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Line 1"/>
          <p:cNvSpPr>
            <a:spLocks noChangeShapeType="1"/>
          </p:cNvSpPr>
          <p:nvPr/>
        </p:nvSpPr>
        <p:spPr bwMode="auto">
          <a:xfrm>
            <a:off x="2356322" y="4152603"/>
            <a:ext cx="661913" cy="0"/>
          </a:xfrm>
          <a:prstGeom prst="line">
            <a:avLst/>
          </a:prstGeom>
          <a:noFill/>
          <a:ln w="177800" cap="flat">
            <a:solidFill>
              <a:srgbClr val="FF0200"/>
            </a:solidFill>
            <a:prstDash val="solid"/>
            <a:round/>
            <a:headEnd type="none" w="med" len="med"/>
            <a:tailEnd type="none" w="med" len="med"/>
          </a:ln>
        </p:spPr>
        <p:txBody>
          <a:bodyPr lIns="0" tIns="0" rIns="0" bIns="0"/>
          <a:lstStyle/>
          <a:p>
            <a:endParaRPr lang="en-US"/>
          </a:p>
        </p:txBody>
      </p:sp>
      <p:sp>
        <p:nvSpPr>
          <p:cNvPr id="21506" name="Line 2"/>
          <p:cNvSpPr>
            <a:spLocks noChangeShapeType="1"/>
          </p:cNvSpPr>
          <p:nvPr/>
        </p:nvSpPr>
        <p:spPr bwMode="auto">
          <a:xfrm>
            <a:off x="3536156" y="4045446"/>
            <a:ext cx="732234" cy="0"/>
          </a:xfrm>
          <a:prstGeom prst="line">
            <a:avLst/>
          </a:prstGeom>
          <a:noFill/>
          <a:ln w="177800" cap="flat">
            <a:solidFill>
              <a:srgbClr val="FF0200"/>
            </a:solidFill>
            <a:prstDash val="solid"/>
            <a:round/>
            <a:headEnd type="none" w="med" len="med"/>
            <a:tailEnd type="none" w="med" len="med"/>
          </a:ln>
        </p:spPr>
        <p:txBody>
          <a:bodyPr lIns="0" tIns="0" rIns="0" bIns="0"/>
          <a:lstStyle/>
          <a:p>
            <a:endParaRPr lang="en-US"/>
          </a:p>
        </p:txBody>
      </p:sp>
      <p:sp>
        <p:nvSpPr>
          <p:cNvPr id="21507" name="Freeform 3"/>
          <p:cNvSpPr>
            <a:spLocks/>
          </p:cNvSpPr>
          <p:nvPr/>
        </p:nvSpPr>
        <p:spPr bwMode="auto">
          <a:xfrm>
            <a:off x="2437805" y="3340001"/>
            <a:ext cx="2196703" cy="562570"/>
          </a:xfrm>
          <a:custGeom>
            <a:avLst/>
            <a:gdLst/>
            <a:ahLst/>
            <a:cxnLst>
              <a:cxn ang="0">
                <a:pos x="5802" y="21600"/>
              </a:cxn>
              <a:cxn ang="0">
                <a:pos x="0" y="21600"/>
              </a:cxn>
              <a:cxn ang="0">
                <a:pos x="0" y="0"/>
              </a:cxn>
              <a:cxn ang="0">
                <a:pos x="21600" y="343"/>
              </a:cxn>
            </a:cxnLst>
            <a:rect l="0" t="0" r="r" b="b"/>
            <a:pathLst>
              <a:path w="21600" h="21600">
                <a:moveTo>
                  <a:pt x="5802" y="21600"/>
                </a:moveTo>
                <a:lnTo>
                  <a:pt x="0" y="21600"/>
                </a:lnTo>
                <a:lnTo>
                  <a:pt x="0" y="0"/>
                </a:lnTo>
                <a:lnTo>
                  <a:pt x="21600" y="343"/>
                </a:lnTo>
              </a:path>
            </a:pathLst>
          </a:custGeom>
          <a:noFill/>
          <a:ln w="177800" cap="flat">
            <a:solidFill>
              <a:srgbClr val="FF0200"/>
            </a:solidFill>
            <a:prstDash val="solid"/>
            <a:round/>
            <a:headEnd type="none" w="med" len="med"/>
            <a:tailEnd type="none" w="med" len="med"/>
          </a:ln>
        </p:spPr>
        <p:txBody>
          <a:bodyPr lIns="0" tIns="0" rIns="0" bIns="0"/>
          <a:lstStyle/>
          <a:p>
            <a:endParaRPr lang="en-US"/>
          </a:p>
        </p:txBody>
      </p:sp>
      <p:sp>
        <p:nvSpPr>
          <p:cNvPr id="21508" name="Freeform 4"/>
          <p:cNvSpPr>
            <a:spLocks/>
          </p:cNvSpPr>
          <p:nvPr/>
        </p:nvSpPr>
        <p:spPr bwMode="auto">
          <a:xfrm>
            <a:off x="5134570" y="3348931"/>
            <a:ext cx="1321594" cy="686470"/>
          </a:xfrm>
          <a:custGeom>
            <a:avLst/>
            <a:gdLst/>
            <a:ahLst/>
            <a:cxnLst>
              <a:cxn ang="0">
                <a:pos x="8178" y="21600"/>
              </a:cxn>
              <a:cxn ang="0">
                <a:pos x="21600" y="21344"/>
              </a:cxn>
              <a:cxn ang="0">
                <a:pos x="21600" y="0"/>
              </a:cxn>
              <a:cxn ang="0">
                <a:pos x="0" y="0"/>
              </a:cxn>
            </a:cxnLst>
            <a:rect l="0" t="0" r="r" b="b"/>
            <a:pathLst>
              <a:path w="21600" h="21600">
                <a:moveTo>
                  <a:pt x="8178" y="21600"/>
                </a:moveTo>
                <a:lnTo>
                  <a:pt x="21600" y="21344"/>
                </a:lnTo>
                <a:lnTo>
                  <a:pt x="21600" y="0"/>
                </a:lnTo>
                <a:lnTo>
                  <a:pt x="0" y="0"/>
                </a:lnTo>
              </a:path>
            </a:pathLst>
          </a:custGeom>
          <a:noFill/>
          <a:ln w="177800" cap="flat">
            <a:solidFill>
              <a:srgbClr val="F70000"/>
            </a:solidFill>
            <a:prstDash val="solid"/>
            <a:round/>
            <a:headEnd type="none" w="med" len="med"/>
            <a:tailEnd type="none" w="med" len="med"/>
          </a:ln>
        </p:spPr>
        <p:txBody>
          <a:bodyPr lIns="0" tIns="0" rIns="0" bIns="0"/>
          <a:lstStyle/>
          <a:p>
            <a:endParaRPr lang="en-US"/>
          </a:p>
        </p:txBody>
      </p:sp>
      <p:sp>
        <p:nvSpPr>
          <p:cNvPr id="21509" name="Line 5"/>
          <p:cNvSpPr>
            <a:spLocks noChangeShapeType="1"/>
          </p:cNvSpPr>
          <p:nvPr/>
        </p:nvSpPr>
        <p:spPr bwMode="auto">
          <a:xfrm>
            <a:off x="2357437" y="4152603"/>
            <a:ext cx="660797" cy="0"/>
          </a:xfrm>
          <a:prstGeom prst="line">
            <a:avLst/>
          </a:prstGeom>
          <a:noFill/>
          <a:ln w="177800" cap="flat">
            <a:solidFill>
              <a:srgbClr val="47CCFC"/>
            </a:solidFill>
            <a:prstDash val="solid"/>
            <a:round/>
            <a:headEnd type="none" w="med" len="med"/>
            <a:tailEnd type="none" w="med" len="med"/>
          </a:ln>
        </p:spPr>
        <p:txBody>
          <a:bodyPr lIns="0" tIns="0" rIns="0" bIns="0"/>
          <a:lstStyle/>
          <a:p>
            <a:endParaRPr lang="en-US"/>
          </a:p>
        </p:txBody>
      </p:sp>
      <p:sp>
        <p:nvSpPr>
          <p:cNvPr id="21510" name="Line 6"/>
          <p:cNvSpPr>
            <a:spLocks noChangeShapeType="1"/>
          </p:cNvSpPr>
          <p:nvPr/>
        </p:nvSpPr>
        <p:spPr bwMode="auto">
          <a:xfrm>
            <a:off x="3545086" y="4054376"/>
            <a:ext cx="732234" cy="0"/>
          </a:xfrm>
          <a:prstGeom prst="line">
            <a:avLst/>
          </a:pr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511" name="Freeform 7"/>
          <p:cNvSpPr>
            <a:spLocks/>
          </p:cNvSpPr>
          <p:nvPr/>
        </p:nvSpPr>
        <p:spPr bwMode="auto">
          <a:xfrm>
            <a:off x="5134570" y="3348931"/>
            <a:ext cx="1321594" cy="686470"/>
          </a:xfrm>
          <a:custGeom>
            <a:avLst/>
            <a:gdLst/>
            <a:ahLst/>
            <a:cxnLst>
              <a:cxn ang="0">
                <a:pos x="8178" y="21600"/>
              </a:cxn>
              <a:cxn ang="0">
                <a:pos x="21600" y="21344"/>
              </a:cxn>
              <a:cxn ang="0">
                <a:pos x="21600" y="0"/>
              </a:cxn>
              <a:cxn ang="0">
                <a:pos x="0" y="0"/>
              </a:cxn>
            </a:cxnLst>
            <a:rect l="0" t="0" r="r" b="b"/>
            <a:pathLst>
              <a:path w="21600" h="21600">
                <a:moveTo>
                  <a:pt x="8178" y="21600"/>
                </a:moveTo>
                <a:lnTo>
                  <a:pt x="21600" y="21344"/>
                </a:lnTo>
                <a:lnTo>
                  <a:pt x="21600" y="0"/>
                </a:lnTo>
                <a:lnTo>
                  <a:pt x="0" y="0"/>
                </a:lnTo>
              </a:path>
            </a:pathLst>
          </a:cu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512" name="Line 8"/>
          <p:cNvSpPr>
            <a:spLocks noChangeShapeType="1"/>
          </p:cNvSpPr>
          <p:nvPr/>
        </p:nvSpPr>
        <p:spPr bwMode="auto">
          <a:xfrm rot="10800000" flipH="1">
            <a:off x="2419945" y="4160417"/>
            <a:ext cx="598289" cy="1116"/>
          </a:xfrm>
          <a:prstGeom prst="line">
            <a:avLst/>
          </a:pr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513" name="Freeform 9"/>
          <p:cNvSpPr>
            <a:spLocks/>
          </p:cNvSpPr>
          <p:nvPr/>
        </p:nvSpPr>
        <p:spPr bwMode="auto">
          <a:xfrm>
            <a:off x="2446735" y="3348931"/>
            <a:ext cx="2160984" cy="562570"/>
          </a:xfrm>
          <a:custGeom>
            <a:avLst/>
            <a:gdLst/>
            <a:ahLst/>
            <a:cxnLst>
              <a:cxn ang="0">
                <a:pos x="5802" y="21600"/>
              </a:cxn>
              <a:cxn ang="0">
                <a:pos x="0" y="21600"/>
              </a:cxn>
              <a:cxn ang="0">
                <a:pos x="0" y="0"/>
              </a:cxn>
              <a:cxn ang="0">
                <a:pos x="21600" y="343"/>
              </a:cxn>
            </a:cxnLst>
            <a:rect l="0" t="0" r="r" b="b"/>
            <a:pathLst>
              <a:path w="21600" h="21600">
                <a:moveTo>
                  <a:pt x="5802" y="21600"/>
                </a:moveTo>
                <a:lnTo>
                  <a:pt x="0" y="21600"/>
                </a:lnTo>
                <a:lnTo>
                  <a:pt x="0" y="0"/>
                </a:lnTo>
                <a:lnTo>
                  <a:pt x="21600" y="343"/>
                </a:lnTo>
              </a:path>
            </a:pathLst>
          </a:cu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514" name="Rectangle 10"/>
          <p:cNvSpPr>
            <a:spLocks noGrp="1" noChangeArrowheads="1"/>
          </p:cNvSpPr>
          <p:nvPr>
            <p:ph type="title"/>
          </p:nvPr>
        </p:nvSpPr>
        <p:spPr>
          <a:ln/>
        </p:spPr>
        <p:txBody>
          <a:bodyPr/>
          <a:lstStyle/>
          <a:p>
            <a:r>
              <a:rPr lang="en-US" sz="3200" dirty="0" smtClean="0"/>
              <a:t>Does this low level tracking help?</a:t>
            </a:r>
            <a:endParaRPr lang="en-US" sz="3200" dirty="0"/>
          </a:p>
        </p:txBody>
      </p:sp>
      <p:sp>
        <p:nvSpPr>
          <p:cNvPr id="21515" name="Rectangle 11"/>
          <p:cNvSpPr>
            <a:spLocks/>
          </p:cNvSpPr>
          <p:nvPr/>
        </p:nvSpPr>
        <p:spPr bwMode="auto">
          <a:xfrm>
            <a:off x="4247183" y="3737372"/>
            <a:ext cx="1384102" cy="2053828"/>
          </a:xfrm>
          <a:prstGeom prst="rect">
            <a:avLst/>
          </a:prstGeom>
          <a:solidFill>
            <a:schemeClr val="bg1"/>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dirty="0">
              <a:solidFill>
                <a:srgbClr val="FFFFFF"/>
              </a:solidFill>
            </a:endParaRPr>
          </a:p>
        </p:txBody>
      </p:sp>
      <p:sp>
        <p:nvSpPr>
          <p:cNvPr id="21516" name="Line 12"/>
          <p:cNvSpPr>
            <a:spLocks noChangeShapeType="1"/>
          </p:cNvSpPr>
          <p:nvPr/>
        </p:nvSpPr>
        <p:spPr bwMode="auto">
          <a:xfrm>
            <a:off x="3581921" y="4803354"/>
            <a:ext cx="665262" cy="2232"/>
          </a:xfrm>
          <a:prstGeom prst="line">
            <a:avLst/>
          </a:pr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517" name="AutoShape 13"/>
          <p:cNvSpPr>
            <a:spLocks/>
          </p:cNvSpPr>
          <p:nvPr/>
        </p:nvSpPr>
        <p:spPr bwMode="auto">
          <a:xfrm rot="5400000">
            <a:off x="4169606" y="4688942"/>
            <a:ext cx="380628" cy="227707"/>
          </a:xfrm>
          <a:prstGeom prst="triangle">
            <a:avLst>
              <a:gd name="adj" fmla="val 50000"/>
            </a:avLst>
          </a:prstGeom>
          <a:solidFill>
            <a:schemeClr val="bg1"/>
          </a:solidFill>
          <a:ln w="25400" cap="flat">
            <a:solidFill>
              <a:srgbClr val="343434"/>
            </a:solidFill>
            <a:prstDash val="solid"/>
            <a:round/>
            <a:headEnd type="none" w="med" len="med"/>
            <a:tailEnd type="none" w="med" len="med"/>
          </a:ln>
        </p:spPr>
        <p:txBody>
          <a:bodyPr lIns="0" tIns="0" rIns="0" bIns="0"/>
          <a:lstStyle/>
          <a:p>
            <a:endParaRPr lang="en-US"/>
          </a:p>
        </p:txBody>
      </p:sp>
      <p:grpSp>
        <p:nvGrpSpPr>
          <p:cNvPr id="2" name="Group 14"/>
          <p:cNvGrpSpPr>
            <a:grpSpLocks/>
          </p:cNvGrpSpPr>
          <p:nvPr/>
        </p:nvGrpSpPr>
        <p:grpSpPr bwMode="auto">
          <a:xfrm rot="-5400000">
            <a:off x="3042791" y="3775323"/>
            <a:ext cx="500063" cy="535781"/>
            <a:chOff x="0" y="0"/>
            <a:chExt cx="448" cy="480"/>
          </a:xfrm>
          <a:solidFill>
            <a:srgbClr val="FFFFFF"/>
          </a:solidFill>
        </p:grpSpPr>
        <p:sp>
          <p:nvSpPr>
            <p:cNvPr id="21519" name="Freeform 15"/>
            <p:cNvSpPr>
              <a:spLocks/>
            </p:cNvSpPr>
            <p:nvPr/>
          </p:nvSpPr>
          <p:spPr bwMode="auto">
            <a:xfrm rot="5400000">
              <a:off x="-15" y="15"/>
              <a:ext cx="479" cy="449"/>
            </a:xfrm>
            <a:custGeom>
              <a:avLst/>
              <a:gdLst/>
              <a:ahLst/>
              <a:cxnLst>
                <a:cxn ang="0">
                  <a:pos x="13298" y="21600"/>
                </a:cxn>
                <a:cxn ang="0">
                  <a:pos x="0" y="21600"/>
                </a:cxn>
                <a:cxn ang="0">
                  <a:pos x="0" y="0"/>
                </a:cxn>
                <a:cxn ang="0">
                  <a:pos x="13298" y="0"/>
                </a:cxn>
                <a:cxn ang="0">
                  <a:pos x="21600" y="10813"/>
                </a:cxn>
                <a:cxn ang="0">
                  <a:pos x="13298" y="21600"/>
                </a:cxn>
                <a:cxn ang="0">
                  <a:pos x="13298" y="21600"/>
                </a:cxn>
                <a:cxn ang="0">
                  <a:pos x="13298" y="21600"/>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lose/>
                  <a:moveTo>
                    <a:pt x="13298" y="21600"/>
                  </a:moveTo>
                </a:path>
              </a:pathLst>
            </a:custGeom>
            <a:grp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520" name="Freeform 16"/>
            <p:cNvSpPr>
              <a:spLocks/>
            </p:cNvSpPr>
            <p:nvPr/>
          </p:nvSpPr>
          <p:spPr bwMode="auto">
            <a:xfrm rot="5400000">
              <a:off x="-15" y="15"/>
              <a:ext cx="479" cy="449"/>
            </a:xfrm>
            <a:custGeom>
              <a:avLst/>
              <a:gdLst/>
              <a:ahLst/>
              <a:cxnLst>
                <a:cxn ang="0">
                  <a:pos x="13298" y="21600"/>
                </a:cxn>
                <a:cxn ang="0">
                  <a:pos x="0" y="21600"/>
                </a:cxn>
                <a:cxn ang="0">
                  <a:pos x="0" y="0"/>
                </a:cxn>
                <a:cxn ang="0">
                  <a:pos x="13298" y="0"/>
                </a:cxn>
                <a:cxn ang="0">
                  <a:pos x="21600" y="10813"/>
                </a:cxn>
                <a:cxn ang="0">
                  <a:pos x="13298" y="21600"/>
                </a:cxn>
                <a:cxn ang="0">
                  <a:pos x="13298" y="21600"/>
                </a:cxn>
                <a:cxn ang="0">
                  <a:pos x="13298" y="21600"/>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lose/>
                  <a:moveTo>
                    <a:pt x="13298" y="21600"/>
                  </a:moveTo>
                </a:path>
              </a:pathLst>
            </a:custGeom>
            <a:grp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grpSp>
      <p:sp>
        <p:nvSpPr>
          <p:cNvPr id="21521" name="Rectangle 17"/>
          <p:cNvSpPr>
            <a:spLocks/>
          </p:cNvSpPr>
          <p:nvPr/>
        </p:nvSpPr>
        <p:spPr bwMode="auto">
          <a:xfrm>
            <a:off x="2867547" y="4595739"/>
            <a:ext cx="657229" cy="384721"/>
          </a:xfrm>
          <a:prstGeom prst="rect">
            <a:avLst/>
          </a:prstGeom>
          <a:noFill/>
          <a:ln w="12700" cap="flat">
            <a:noFill/>
            <a:miter lim="800000"/>
            <a:headEnd type="none" w="med" len="med"/>
            <a:tailEnd type="none" w="med" len="med"/>
          </a:ln>
        </p:spPr>
        <p:txBody>
          <a:bodyPr wrap="none" lIns="0" tIns="0" rIns="28573" bIns="0">
            <a:spAutoFit/>
          </a:bodyPr>
          <a:lstStyle/>
          <a:p>
            <a:pPr marL="27905"/>
            <a:r>
              <a:rPr lang="en-US" sz="2500" dirty="0">
                <a:latin typeface="Helvetica Neue" charset="0"/>
                <a:ea typeface="Helvetica Neue" charset="0"/>
                <a:cs typeface="Helvetica Neue" charset="0"/>
                <a:sym typeface="Helvetica Neue" charset="0"/>
              </a:rPr>
              <a:t>CLK</a:t>
            </a:r>
          </a:p>
        </p:txBody>
      </p:sp>
      <p:sp>
        <p:nvSpPr>
          <p:cNvPr id="21522" name="Rectangle 18"/>
          <p:cNvSpPr>
            <a:spLocks/>
          </p:cNvSpPr>
          <p:nvPr/>
        </p:nvSpPr>
        <p:spPr bwMode="auto">
          <a:xfrm>
            <a:off x="1223367" y="3937174"/>
            <a:ext cx="1032006" cy="384721"/>
          </a:xfrm>
          <a:prstGeom prst="rect">
            <a:avLst/>
          </a:prstGeom>
          <a:noFill/>
          <a:ln w="12700" cap="flat">
            <a:noFill/>
            <a:miter lim="800000"/>
            <a:headEnd type="none" w="med" len="med"/>
            <a:tailEnd type="none" w="med" len="med"/>
          </a:ln>
        </p:spPr>
        <p:txBody>
          <a:bodyPr wrap="none" lIns="0" tIns="0" rIns="28573" bIns="0">
            <a:spAutoFit/>
          </a:bodyPr>
          <a:lstStyle/>
          <a:p>
            <a:pPr marL="27905"/>
            <a:r>
              <a:rPr lang="en-US" sz="2500" dirty="0">
                <a:latin typeface="Helvetica Neue" charset="0"/>
                <a:ea typeface="Helvetica Neue" charset="0"/>
                <a:cs typeface="Helvetica Neue" charset="0"/>
                <a:sym typeface="Helvetica Neue" charset="0"/>
              </a:rPr>
              <a:t>RESET</a:t>
            </a:r>
          </a:p>
        </p:txBody>
      </p:sp>
      <p:sp>
        <p:nvSpPr>
          <p:cNvPr id="21523" name="Line 19"/>
          <p:cNvSpPr>
            <a:spLocks noChangeShapeType="1"/>
          </p:cNvSpPr>
          <p:nvPr/>
        </p:nvSpPr>
        <p:spPr bwMode="auto">
          <a:xfrm rot="10800000" flipH="1">
            <a:off x="1369592" y="3975125"/>
            <a:ext cx="853901" cy="0"/>
          </a:xfrm>
          <a:prstGeom prst="line">
            <a:avLst/>
          </a:prstGeom>
          <a:noFill/>
          <a:ln w="25400" cap="flat">
            <a:solidFill>
              <a:schemeClr val="tx1"/>
            </a:solidFill>
            <a:prstDash val="solid"/>
            <a:round/>
            <a:headEnd type="none" w="med" len="med"/>
            <a:tailEnd type="none" w="med" len="med"/>
          </a:ln>
        </p:spPr>
        <p:txBody>
          <a:bodyPr lIns="0" tIns="0" rIns="0" bIns="0"/>
          <a:lstStyle/>
          <a:p>
            <a:endParaRPr lang="en-US"/>
          </a:p>
        </p:txBody>
      </p:sp>
      <p:sp>
        <p:nvSpPr>
          <p:cNvPr id="21524" name="Rectangle 20"/>
          <p:cNvSpPr>
            <a:spLocks/>
          </p:cNvSpPr>
          <p:nvPr/>
        </p:nvSpPr>
        <p:spPr bwMode="auto">
          <a:xfrm>
            <a:off x="4279553" y="3827786"/>
            <a:ext cx="276034" cy="384721"/>
          </a:xfrm>
          <a:prstGeom prst="rect">
            <a:avLst/>
          </a:prstGeom>
          <a:solidFill>
            <a:schemeClr val="bg1"/>
          </a:solidFill>
          <a:ln w="12700" cap="flat">
            <a:noFill/>
            <a:miter lim="800000"/>
            <a:headEnd type="none" w="med" len="med"/>
            <a:tailEnd type="none" w="med" len="med"/>
          </a:ln>
        </p:spPr>
        <p:txBody>
          <a:bodyPr wrap="none" lIns="0" tIns="0" rIns="28573" bIns="0">
            <a:spAutoFit/>
          </a:bodyPr>
          <a:lstStyle/>
          <a:p>
            <a:pPr marL="27905"/>
            <a:r>
              <a:rPr lang="en-US" sz="2500" dirty="0">
                <a:ea typeface="Helvetica Neue Light" charset="0"/>
                <a:cs typeface="Helvetica Neue Light" charset="0"/>
              </a:rPr>
              <a:t>D</a:t>
            </a:r>
          </a:p>
        </p:txBody>
      </p:sp>
      <p:sp>
        <p:nvSpPr>
          <p:cNvPr id="21525" name="Rectangle 21"/>
          <p:cNvSpPr>
            <a:spLocks/>
          </p:cNvSpPr>
          <p:nvPr/>
        </p:nvSpPr>
        <p:spPr bwMode="auto">
          <a:xfrm>
            <a:off x="5245076" y="3818856"/>
            <a:ext cx="276034" cy="384721"/>
          </a:xfrm>
          <a:prstGeom prst="rect">
            <a:avLst/>
          </a:prstGeom>
          <a:solidFill>
            <a:schemeClr val="bg1"/>
          </a:solidFill>
          <a:ln w="12700" cap="flat">
            <a:noFill/>
            <a:miter lim="800000"/>
            <a:headEnd type="none" w="med" len="med"/>
            <a:tailEnd type="none" w="med" len="med"/>
          </a:ln>
        </p:spPr>
        <p:txBody>
          <a:bodyPr wrap="none" lIns="0" tIns="0" rIns="28573" bIns="0">
            <a:spAutoFit/>
          </a:bodyPr>
          <a:lstStyle/>
          <a:p>
            <a:pPr marL="27905"/>
            <a:r>
              <a:rPr lang="en-US" sz="2500" dirty="0">
                <a:ea typeface="Helvetica Neue Light" charset="0"/>
                <a:cs typeface="Helvetica Neue Light" charset="0"/>
              </a:rPr>
              <a:t>Q</a:t>
            </a:r>
          </a:p>
        </p:txBody>
      </p:sp>
      <p:sp>
        <p:nvSpPr>
          <p:cNvPr id="21526" name="AutoShape 22"/>
          <p:cNvSpPr>
            <a:spLocks/>
          </p:cNvSpPr>
          <p:nvPr/>
        </p:nvSpPr>
        <p:spPr bwMode="auto">
          <a:xfrm rot="-5400000">
            <a:off x="4752827" y="3152478"/>
            <a:ext cx="360536" cy="373931"/>
          </a:xfrm>
          <a:prstGeom prst="triangle">
            <a:avLst>
              <a:gd name="adj" fmla="val 50000"/>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527" name="Oval 23"/>
          <p:cNvSpPr>
            <a:spLocks/>
          </p:cNvSpPr>
          <p:nvPr/>
        </p:nvSpPr>
        <p:spPr bwMode="auto">
          <a:xfrm>
            <a:off x="4612184" y="3283075"/>
            <a:ext cx="116086" cy="128364"/>
          </a:xfrm>
          <a:prstGeom prst="ellipse">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1528" name="Rectangle 24"/>
          <p:cNvSpPr>
            <a:spLocks/>
          </p:cNvSpPr>
          <p:nvPr/>
        </p:nvSpPr>
        <p:spPr bwMode="auto">
          <a:xfrm>
            <a:off x="6696150" y="3822204"/>
            <a:ext cx="1418976" cy="384721"/>
          </a:xfrm>
          <a:prstGeom prst="rect">
            <a:avLst/>
          </a:prstGeom>
          <a:noFill/>
          <a:ln w="12700" cap="flat">
            <a:noFill/>
            <a:miter lim="800000"/>
            <a:headEnd type="none" w="med" len="med"/>
            <a:tailEnd type="none" w="med" len="med"/>
          </a:ln>
        </p:spPr>
        <p:txBody>
          <a:bodyPr wrap="none" lIns="0" tIns="0" rIns="28573" bIns="0">
            <a:spAutoFit/>
          </a:bodyPr>
          <a:lstStyle/>
          <a:p>
            <a:pPr marL="27905"/>
            <a:r>
              <a:rPr lang="en-US" sz="2500" dirty="0">
                <a:latin typeface="Helvetica Neue" charset="0"/>
                <a:ea typeface="Helvetica Neue" charset="0"/>
                <a:cs typeface="Helvetica Neue" charset="0"/>
                <a:sym typeface="Helvetica Neue" charset="0"/>
              </a:rPr>
              <a:t>010101…</a:t>
            </a:r>
          </a:p>
        </p:txBody>
      </p:sp>
      <p:sp>
        <p:nvSpPr>
          <p:cNvPr id="21529" name="Rectangle 25"/>
          <p:cNvSpPr>
            <a:spLocks/>
          </p:cNvSpPr>
          <p:nvPr/>
        </p:nvSpPr>
        <p:spPr bwMode="auto">
          <a:xfrm>
            <a:off x="401836" y="1143000"/>
            <a:ext cx="8340328" cy="830461"/>
          </a:xfrm>
          <a:prstGeom prst="rect">
            <a:avLst/>
          </a:prstGeom>
          <a:noFill/>
          <a:ln w="12700" cap="flat">
            <a:noFill/>
            <a:miter lim="800000"/>
            <a:headEnd type="none" w="med" len="med"/>
            <a:tailEnd type="none" w="med" len="med"/>
          </a:ln>
        </p:spPr>
        <p:txBody>
          <a:bodyPr lIns="0" tIns="0" rIns="0" bIns="0" anchor="b"/>
          <a:lstStyle/>
          <a:p>
            <a:pPr algn="just">
              <a:spcBef>
                <a:spcPts val="3375"/>
              </a:spcBef>
            </a:pPr>
            <a:r>
              <a:rPr lang="en-US" sz="2500" dirty="0">
                <a:solidFill>
                  <a:srgbClr val="4D4D4D"/>
                </a:solidFill>
                <a:latin typeface="Helvetica Neue" charset="0"/>
                <a:ea typeface="Helvetica Neue" charset="0"/>
                <a:cs typeface="Helvetica Neue" charset="0"/>
                <a:sym typeface="Helvetica Neue" charset="0"/>
              </a:rPr>
              <a:t>Simple </a:t>
            </a:r>
            <a:r>
              <a:rPr lang="en-US" sz="2500" dirty="0" smtClean="0">
                <a:solidFill>
                  <a:srgbClr val="4D4D4D"/>
                </a:solidFill>
                <a:latin typeface="Helvetica Neue" charset="0"/>
                <a:ea typeface="Helvetica Neue" charset="0"/>
                <a:cs typeface="Helvetica Neue" charset="0"/>
                <a:sym typeface="Helvetica Neue" charset="0"/>
              </a:rPr>
              <a:t>assumption </a:t>
            </a:r>
            <a:r>
              <a:rPr lang="en-US" sz="2500" dirty="0">
                <a:solidFill>
                  <a:srgbClr val="4D4D4D"/>
                </a:solidFill>
                <a:latin typeface="Helvetica Neue" charset="0"/>
                <a:ea typeface="Helvetica Neue" charset="0"/>
                <a:cs typeface="Helvetica Neue" charset="0"/>
                <a:sym typeface="Helvetica Neue" charset="0"/>
              </a:rPr>
              <a:t>that “bad inputs” always leads to “bad outputs” is overly </a:t>
            </a:r>
            <a:r>
              <a:rPr lang="en-US" sz="2500" dirty="0" smtClean="0">
                <a:solidFill>
                  <a:srgbClr val="4D4D4D"/>
                </a:solidFill>
                <a:latin typeface="Helvetica Neue" charset="0"/>
                <a:ea typeface="Helvetica Neue" charset="0"/>
                <a:cs typeface="Helvetica Neue" charset="0"/>
                <a:sym typeface="Helvetica Neue" charset="0"/>
              </a:rPr>
              <a:t>conservative</a:t>
            </a:r>
            <a:endParaRPr lang="en-US" sz="2500" dirty="0">
              <a:solidFill>
                <a:srgbClr val="4D4D4D"/>
              </a:solidFill>
              <a:latin typeface="Helvetica Neue" charset="0"/>
              <a:ea typeface="Helvetica Neue" charset="0"/>
              <a:cs typeface="Helvetica Neue" charset="0"/>
              <a:sym typeface="Helvetica Neue" charset="0"/>
            </a:endParaRPr>
          </a:p>
        </p:txBody>
      </p:sp>
      <p:sp>
        <p:nvSpPr>
          <p:cNvPr id="28" name="TextBox 27"/>
          <p:cNvSpPr txBox="1"/>
          <p:nvPr/>
        </p:nvSpPr>
        <p:spPr>
          <a:xfrm>
            <a:off x="3841124" y="2372380"/>
            <a:ext cx="2178676" cy="523220"/>
          </a:xfrm>
          <a:prstGeom prst="rect">
            <a:avLst/>
          </a:prstGeom>
          <a:noFill/>
        </p:spPr>
        <p:txBody>
          <a:bodyPr wrap="none" rtlCol="0">
            <a:spAutoFit/>
          </a:bodyPr>
          <a:lstStyle/>
          <a:p>
            <a:r>
              <a:rPr lang="en-US" sz="2800" b="1" dirty="0" smtClean="0">
                <a:solidFill>
                  <a:schemeClr val="tx2"/>
                </a:solidFill>
              </a:rPr>
              <a:t>1-bit Counter</a:t>
            </a:r>
            <a:endParaRPr lang="en-US" sz="2800" b="1" dirty="0">
              <a:solidFill>
                <a:schemeClr val="tx2"/>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505"/>
                                        </p:tgtEl>
                                        <p:attrNameLst>
                                          <p:attrName>style.visibility</p:attrName>
                                        </p:attrNameLst>
                                      </p:cBhvr>
                                      <p:to>
                                        <p:strVal val="visible"/>
                                      </p:to>
                                    </p:set>
                                    <p:animEffect transition="in" filter="wipe(left)">
                                      <p:cBhvr>
                                        <p:cTn id="7" dur="500"/>
                                        <p:tgtEl>
                                          <p:spTgt spid="2150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wipe(left)">
                                      <p:cBhvr>
                                        <p:cTn id="12" dur="500"/>
                                        <p:tgtEl>
                                          <p:spTgt spid="2150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1508"/>
                                        </p:tgtEl>
                                        <p:attrNameLst>
                                          <p:attrName>style.visibility</p:attrName>
                                        </p:attrNameLst>
                                      </p:cBhvr>
                                      <p:to>
                                        <p:strVal val="visible"/>
                                      </p:to>
                                    </p:set>
                                    <p:animEffect transition="in" filter="wipe(down)">
                                      <p:cBhvr>
                                        <p:cTn id="17" dur="500"/>
                                        <p:tgtEl>
                                          <p:spTgt spid="21508"/>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21507"/>
                                        </p:tgtEl>
                                        <p:attrNameLst>
                                          <p:attrName>style.visibility</p:attrName>
                                        </p:attrNameLst>
                                      </p:cBhvr>
                                      <p:to>
                                        <p:strVal val="visible"/>
                                      </p:to>
                                    </p:set>
                                    <p:animEffect transition="in" filter="wipe(up)">
                                      <p:cBhvr>
                                        <p:cTn id="21" dur="500"/>
                                        <p:tgtEl>
                                          <p:spTgt spid="2150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1509"/>
                                        </p:tgtEl>
                                        <p:attrNameLst>
                                          <p:attrName>style.visibility</p:attrName>
                                        </p:attrNameLst>
                                      </p:cBhvr>
                                      <p:to>
                                        <p:strVal val="visible"/>
                                      </p:to>
                                    </p:set>
                                    <p:animEffect transition="in" filter="wipe(left)">
                                      <p:cBhvr>
                                        <p:cTn id="26"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animBg="1"/>
      <p:bldP spid="21506" grpId="0" animBg="1"/>
      <p:bldP spid="21507" grpId="0" animBg="1"/>
      <p:bldP spid="21508" grpId="0" animBg="1"/>
      <p:bldP spid="2150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a:ln/>
        </p:spPr>
        <p:txBody>
          <a:bodyPr/>
          <a:lstStyle/>
          <a:p>
            <a:r>
              <a:rPr lang="en-US"/>
              <a:t>Safely Resetting the Counter </a:t>
            </a:r>
          </a:p>
        </p:txBody>
      </p:sp>
      <p:sp>
        <p:nvSpPr>
          <p:cNvPr id="25602" name="Line 2"/>
          <p:cNvSpPr>
            <a:spLocks noChangeShapeType="1"/>
          </p:cNvSpPr>
          <p:nvPr/>
        </p:nvSpPr>
        <p:spPr bwMode="auto">
          <a:xfrm>
            <a:off x="2355688" y="4152602"/>
            <a:ext cx="661913" cy="0"/>
          </a:xfrm>
          <a:prstGeom prst="line">
            <a:avLst/>
          </a:prstGeom>
          <a:noFill/>
          <a:ln w="177800" cap="flat">
            <a:solidFill>
              <a:srgbClr val="FF0200"/>
            </a:solidFill>
            <a:prstDash val="solid"/>
            <a:round/>
            <a:headEnd type="none" w="med" len="med"/>
            <a:tailEnd type="none" w="med" len="med"/>
          </a:ln>
        </p:spPr>
        <p:txBody>
          <a:bodyPr lIns="0" tIns="0" rIns="0" bIns="0"/>
          <a:lstStyle/>
          <a:p>
            <a:endParaRPr lang="en-US"/>
          </a:p>
        </p:txBody>
      </p:sp>
      <p:sp>
        <p:nvSpPr>
          <p:cNvPr id="25603" name="Line 3"/>
          <p:cNvSpPr>
            <a:spLocks noChangeShapeType="1"/>
          </p:cNvSpPr>
          <p:nvPr/>
        </p:nvSpPr>
        <p:spPr bwMode="auto">
          <a:xfrm>
            <a:off x="3535522" y="4045446"/>
            <a:ext cx="732234" cy="0"/>
          </a:xfrm>
          <a:prstGeom prst="line">
            <a:avLst/>
          </a:prstGeom>
          <a:noFill/>
          <a:ln w="177800" cap="flat">
            <a:solidFill>
              <a:srgbClr val="FF0200"/>
            </a:solidFill>
            <a:prstDash val="solid"/>
            <a:round/>
            <a:headEnd type="none" w="med" len="med"/>
            <a:tailEnd type="none" w="med" len="med"/>
          </a:ln>
        </p:spPr>
        <p:txBody>
          <a:bodyPr lIns="0" tIns="0" rIns="0" bIns="0"/>
          <a:lstStyle/>
          <a:p>
            <a:endParaRPr lang="en-US"/>
          </a:p>
        </p:txBody>
      </p:sp>
      <p:sp>
        <p:nvSpPr>
          <p:cNvPr id="25604" name="Freeform 4"/>
          <p:cNvSpPr>
            <a:spLocks/>
          </p:cNvSpPr>
          <p:nvPr/>
        </p:nvSpPr>
        <p:spPr bwMode="auto">
          <a:xfrm>
            <a:off x="2437171" y="3340001"/>
            <a:ext cx="2196703" cy="562570"/>
          </a:xfrm>
          <a:custGeom>
            <a:avLst/>
            <a:gdLst/>
            <a:ahLst/>
            <a:cxnLst>
              <a:cxn ang="0">
                <a:pos x="5802" y="21600"/>
              </a:cxn>
              <a:cxn ang="0">
                <a:pos x="0" y="21600"/>
              </a:cxn>
              <a:cxn ang="0">
                <a:pos x="0" y="0"/>
              </a:cxn>
              <a:cxn ang="0">
                <a:pos x="21600" y="343"/>
              </a:cxn>
            </a:cxnLst>
            <a:rect l="0" t="0" r="r" b="b"/>
            <a:pathLst>
              <a:path w="21600" h="21600">
                <a:moveTo>
                  <a:pt x="5802" y="21600"/>
                </a:moveTo>
                <a:lnTo>
                  <a:pt x="0" y="21600"/>
                </a:lnTo>
                <a:lnTo>
                  <a:pt x="0" y="0"/>
                </a:lnTo>
                <a:lnTo>
                  <a:pt x="21600" y="343"/>
                </a:lnTo>
              </a:path>
            </a:pathLst>
          </a:custGeom>
          <a:noFill/>
          <a:ln w="177800" cap="flat">
            <a:solidFill>
              <a:srgbClr val="FF0200"/>
            </a:solidFill>
            <a:prstDash val="solid"/>
            <a:round/>
            <a:headEnd type="none" w="med" len="med"/>
            <a:tailEnd type="none" w="med" len="med"/>
          </a:ln>
        </p:spPr>
        <p:txBody>
          <a:bodyPr lIns="0" tIns="0" rIns="0" bIns="0"/>
          <a:lstStyle/>
          <a:p>
            <a:endParaRPr lang="en-US"/>
          </a:p>
        </p:txBody>
      </p:sp>
      <p:sp>
        <p:nvSpPr>
          <p:cNvPr id="25605" name="Freeform 5"/>
          <p:cNvSpPr>
            <a:spLocks/>
          </p:cNvSpPr>
          <p:nvPr/>
        </p:nvSpPr>
        <p:spPr bwMode="auto">
          <a:xfrm>
            <a:off x="5133936" y="3348931"/>
            <a:ext cx="1321594" cy="686470"/>
          </a:xfrm>
          <a:custGeom>
            <a:avLst/>
            <a:gdLst/>
            <a:ahLst/>
            <a:cxnLst>
              <a:cxn ang="0">
                <a:pos x="8178" y="21600"/>
              </a:cxn>
              <a:cxn ang="0">
                <a:pos x="21600" y="21344"/>
              </a:cxn>
              <a:cxn ang="0">
                <a:pos x="21600" y="0"/>
              </a:cxn>
              <a:cxn ang="0">
                <a:pos x="0" y="0"/>
              </a:cxn>
            </a:cxnLst>
            <a:rect l="0" t="0" r="r" b="b"/>
            <a:pathLst>
              <a:path w="21600" h="21600">
                <a:moveTo>
                  <a:pt x="8178" y="21600"/>
                </a:moveTo>
                <a:lnTo>
                  <a:pt x="21600" y="21344"/>
                </a:lnTo>
                <a:lnTo>
                  <a:pt x="21600" y="0"/>
                </a:lnTo>
                <a:lnTo>
                  <a:pt x="0" y="0"/>
                </a:lnTo>
              </a:path>
            </a:pathLst>
          </a:custGeom>
          <a:noFill/>
          <a:ln w="177800" cap="flat">
            <a:solidFill>
              <a:srgbClr val="F70000"/>
            </a:solidFill>
            <a:prstDash val="solid"/>
            <a:round/>
            <a:headEnd type="none" w="med" len="med"/>
            <a:tailEnd type="none" w="med" len="med"/>
          </a:ln>
        </p:spPr>
        <p:txBody>
          <a:bodyPr lIns="0" tIns="0" rIns="0" bIns="0"/>
          <a:lstStyle/>
          <a:p>
            <a:endParaRPr lang="en-US"/>
          </a:p>
        </p:txBody>
      </p:sp>
      <p:sp>
        <p:nvSpPr>
          <p:cNvPr id="25606" name="Line 6"/>
          <p:cNvSpPr>
            <a:spLocks noChangeShapeType="1"/>
          </p:cNvSpPr>
          <p:nvPr/>
        </p:nvSpPr>
        <p:spPr bwMode="auto">
          <a:xfrm>
            <a:off x="2356803" y="4152602"/>
            <a:ext cx="660797" cy="0"/>
          </a:xfrm>
          <a:prstGeom prst="line">
            <a:avLst/>
          </a:prstGeom>
          <a:noFill/>
          <a:ln w="177800" cap="flat">
            <a:solidFill>
              <a:srgbClr val="47CCFC"/>
            </a:solidFill>
            <a:prstDash val="solid"/>
            <a:round/>
            <a:headEnd type="none" w="med" len="med"/>
            <a:tailEnd type="none" w="med" len="med"/>
          </a:ln>
        </p:spPr>
        <p:txBody>
          <a:bodyPr lIns="0" tIns="0" rIns="0" bIns="0"/>
          <a:lstStyle/>
          <a:p>
            <a:endParaRPr lang="en-US"/>
          </a:p>
        </p:txBody>
      </p:sp>
      <p:sp>
        <p:nvSpPr>
          <p:cNvPr id="25607" name="Line 7"/>
          <p:cNvSpPr>
            <a:spLocks noChangeShapeType="1"/>
          </p:cNvSpPr>
          <p:nvPr/>
        </p:nvSpPr>
        <p:spPr bwMode="auto">
          <a:xfrm>
            <a:off x="3553382" y="4045446"/>
            <a:ext cx="732234" cy="0"/>
          </a:xfrm>
          <a:prstGeom prst="line">
            <a:avLst/>
          </a:prstGeom>
          <a:noFill/>
          <a:ln w="177800" cap="flat">
            <a:solidFill>
              <a:srgbClr val="47CCFC"/>
            </a:solidFill>
            <a:prstDash val="solid"/>
            <a:round/>
            <a:headEnd type="none" w="med" len="med"/>
            <a:tailEnd type="none" w="med" len="med"/>
          </a:ln>
        </p:spPr>
        <p:txBody>
          <a:bodyPr lIns="0" tIns="0" rIns="0" bIns="0"/>
          <a:lstStyle/>
          <a:p>
            <a:endParaRPr lang="en-US"/>
          </a:p>
        </p:txBody>
      </p:sp>
      <p:sp>
        <p:nvSpPr>
          <p:cNvPr id="25608" name="Freeform 8"/>
          <p:cNvSpPr>
            <a:spLocks/>
          </p:cNvSpPr>
          <p:nvPr/>
        </p:nvSpPr>
        <p:spPr bwMode="auto">
          <a:xfrm>
            <a:off x="5133936" y="3348931"/>
            <a:ext cx="1321594" cy="686470"/>
          </a:xfrm>
          <a:custGeom>
            <a:avLst/>
            <a:gdLst/>
            <a:ahLst/>
            <a:cxnLst>
              <a:cxn ang="0">
                <a:pos x="8178" y="21600"/>
              </a:cxn>
              <a:cxn ang="0">
                <a:pos x="21600" y="21344"/>
              </a:cxn>
              <a:cxn ang="0">
                <a:pos x="21600" y="0"/>
              </a:cxn>
              <a:cxn ang="0">
                <a:pos x="0" y="0"/>
              </a:cxn>
            </a:cxnLst>
            <a:rect l="0" t="0" r="r" b="b"/>
            <a:pathLst>
              <a:path w="21600" h="21600">
                <a:moveTo>
                  <a:pt x="8178" y="21600"/>
                </a:moveTo>
                <a:lnTo>
                  <a:pt x="21600" y="21344"/>
                </a:lnTo>
                <a:lnTo>
                  <a:pt x="21600" y="0"/>
                </a:lnTo>
                <a:lnTo>
                  <a:pt x="0" y="0"/>
                </a:lnTo>
              </a:path>
            </a:pathLst>
          </a:custGeom>
          <a:noFill/>
          <a:ln w="177800" cap="flat">
            <a:solidFill>
              <a:srgbClr val="47CCFC"/>
            </a:solidFill>
            <a:prstDash val="solid"/>
            <a:round/>
            <a:headEnd type="none" w="med" len="med"/>
            <a:tailEnd type="none" w="med" len="med"/>
          </a:ln>
        </p:spPr>
        <p:txBody>
          <a:bodyPr lIns="0" tIns="0" rIns="0" bIns="0"/>
          <a:lstStyle/>
          <a:p>
            <a:endParaRPr lang="en-US"/>
          </a:p>
        </p:txBody>
      </p:sp>
      <p:sp>
        <p:nvSpPr>
          <p:cNvPr id="25609" name="Freeform 9"/>
          <p:cNvSpPr>
            <a:spLocks/>
          </p:cNvSpPr>
          <p:nvPr/>
        </p:nvSpPr>
        <p:spPr bwMode="auto">
          <a:xfrm>
            <a:off x="2437171" y="3340001"/>
            <a:ext cx="2196703" cy="562570"/>
          </a:xfrm>
          <a:custGeom>
            <a:avLst/>
            <a:gdLst/>
            <a:ahLst/>
            <a:cxnLst>
              <a:cxn ang="0">
                <a:pos x="5802" y="21600"/>
              </a:cxn>
              <a:cxn ang="0">
                <a:pos x="0" y="21600"/>
              </a:cxn>
              <a:cxn ang="0">
                <a:pos x="0" y="0"/>
              </a:cxn>
              <a:cxn ang="0">
                <a:pos x="21600" y="343"/>
              </a:cxn>
            </a:cxnLst>
            <a:rect l="0" t="0" r="r" b="b"/>
            <a:pathLst>
              <a:path w="21600" h="21600">
                <a:moveTo>
                  <a:pt x="5802" y="21600"/>
                </a:moveTo>
                <a:lnTo>
                  <a:pt x="0" y="21600"/>
                </a:lnTo>
                <a:lnTo>
                  <a:pt x="0" y="0"/>
                </a:lnTo>
                <a:lnTo>
                  <a:pt x="21600" y="343"/>
                </a:lnTo>
              </a:path>
            </a:pathLst>
          </a:custGeom>
          <a:noFill/>
          <a:ln w="177800" cap="flat">
            <a:solidFill>
              <a:srgbClr val="47CCFC"/>
            </a:solidFill>
            <a:prstDash val="solid"/>
            <a:round/>
            <a:headEnd type="none" w="med" len="med"/>
            <a:tailEnd type="none" w="med" len="med"/>
          </a:ln>
        </p:spPr>
        <p:txBody>
          <a:bodyPr lIns="0" tIns="0" rIns="0" bIns="0"/>
          <a:lstStyle/>
          <a:p>
            <a:endParaRPr lang="en-US"/>
          </a:p>
        </p:txBody>
      </p:sp>
      <p:sp>
        <p:nvSpPr>
          <p:cNvPr id="25610" name="Line 10"/>
          <p:cNvSpPr>
            <a:spLocks noChangeShapeType="1"/>
          </p:cNvSpPr>
          <p:nvPr/>
        </p:nvSpPr>
        <p:spPr bwMode="auto">
          <a:xfrm>
            <a:off x="3544452" y="4054376"/>
            <a:ext cx="732234" cy="0"/>
          </a:xfrm>
          <a:prstGeom prst="line">
            <a:avLst/>
          </a:pr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11" name="Freeform 11"/>
          <p:cNvSpPr>
            <a:spLocks/>
          </p:cNvSpPr>
          <p:nvPr/>
        </p:nvSpPr>
        <p:spPr bwMode="auto">
          <a:xfrm>
            <a:off x="5133936" y="3348931"/>
            <a:ext cx="1321594" cy="686470"/>
          </a:xfrm>
          <a:custGeom>
            <a:avLst/>
            <a:gdLst/>
            <a:ahLst/>
            <a:cxnLst>
              <a:cxn ang="0">
                <a:pos x="8178" y="21600"/>
              </a:cxn>
              <a:cxn ang="0">
                <a:pos x="21600" y="21344"/>
              </a:cxn>
              <a:cxn ang="0">
                <a:pos x="21600" y="0"/>
              </a:cxn>
              <a:cxn ang="0">
                <a:pos x="0" y="0"/>
              </a:cxn>
            </a:cxnLst>
            <a:rect l="0" t="0" r="r" b="b"/>
            <a:pathLst>
              <a:path w="21600" h="21600">
                <a:moveTo>
                  <a:pt x="8178" y="21600"/>
                </a:moveTo>
                <a:lnTo>
                  <a:pt x="21600" y="21344"/>
                </a:lnTo>
                <a:lnTo>
                  <a:pt x="21600" y="0"/>
                </a:lnTo>
                <a:lnTo>
                  <a:pt x="0" y="0"/>
                </a:lnTo>
              </a:path>
            </a:pathLst>
          </a:cu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12" name="Line 12"/>
          <p:cNvSpPr>
            <a:spLocks noChangeShapeType="1"/>
          </p:cNvSpPr>
          <p:nvPr/>
        </p:nvSpPr>
        <p:spPr bwMode="auto">
          <a:xfrm rot="10800000" flipH="1">
            <a:off x="2419311" y="4160416"/>
            <a:ext cx="598289" cy="1116"/>
          </a:xfrm>
          <a:prstGeom prst="line">
            <a:avLst/>
          </a:pr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13" name="Freeform 13"/>
          <p:cNvSpPr>
            <a:spLocks/>
          </p:cNvSpPr>
          <p:nvPr/>
        </p:nvSpPr>
        <p:spPr bwMode="auto">
          <a:xfrm>
            <a:off x="2446100" y="3348930"/>
            <a:ext cx="2160984" cy="562570"/>
          </a:xfrm>
          <a:custGeom>
            <a:avLst/>
            <a:gdLst/>
            <a:ahLst/>
            <a:cxnLst>
              <a:cxn ang="0">
                <a:pos x="5802" y="21600"/>
              </a:cxn>
              <a:cxn ang="0">
                <a:pos x="0" y="21600"/>
              </a:cxn>
              <a:cxn ang="0">
                <a:pos x="0" y="0"/>
              </a:cxn>
              <a:cxn ang="0">
                <a:pos x="21600" y="343"/>
              </a:cxn>
            </a:cxnLst>
            <a:rect l="0" t="0" r="r" b="b"/>
            <a:pathLst>
              <a:path w="21600" h="21600">
                <a:moveTo>
                  <a:pt x="5802" y="21600"/>
                </a:moveTo>
                <a:lnTo>
                  <a:pt x="0" y="21600"/>
                </a:lnTo>
                <a:lnTo>
                  <a:pt x="0" y="0"/>
                </a:lnTo>
                <a:lnTo>
                  <a:pt x="21600" y="343"/>
                </a:lnTo>
              </a:path>
            </a:pathLst>
          </a:cu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14" name="Rectangle 14"/>
          <p:cNvSpPr>
            <a:spLocks/>
          </p:cNvSpPr>
          <p:nvPr/>
        </p:nvSpPr>
        <p:spPr bwMode="auto">
          <a:xfrm>
            <a:off x="4246549" y="3737372"/>
            <a:ext cx="1384102" cy="2053828"/>
          </a:xfrm>
          <a:prstGeom prst="rect">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15" name="Line 15"/>
          <p:cNvSpPr>
            <a:spLocks noChangeShapeType="1"/>
          </p:cNvSpPr>
          <p:nvPr/>
        </p:nvSpPr>
        <p:spPr bwMode="auto">
          <a:xfrm>
            <a:off x="3581287" y="4803354"/>
            <a:ext cx="665262" cy="2232"/>
          </a:xfrm>
          <a:prstGeom prst="line">
            <a:avLst/>
          </a:prstGeom>
          <a:noFill/>
          <a:ln w="28575" cap="flat">
            <a:solidFill>
              <a:schemeClr val="tx1"/>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16" name="AutoShape 16"/>
          <p:cNvSpPr>
            <a:spLocks/>
          </p:cNvSpPr>
          <p:nvPr/>
        </p:nvSpPr>
        <p:spPr bwMode="auto">
          <a:xfrm rot="5400000">
            <a:off x="4168972" y="4688942"/>
            <a:ext cx="380628" cy="227707"/>
          </a:xfrm>
          <a:prstGeom prst="triangle">
            <a:avLst>
              <a:gd name="adj" fmla="val 50000"/>
            </a:avLst>
          </a:prstGeom>
          <a:solidFill>
            <a:srgbClr val="FFFFFF"/>
          </a:solidFill>
          <a:ln w="25400" cap="flat">
            <a:solidFill>
              <a:srgbClr val="343434"/>
            </a:solidFill>
            <a:prstDash val="solid"/>
            <a:round/>
            <a:headEnd type="none" w="med" len="med"/>
            <a:tailEnd type="none" w="med" len="med"/>
          </a:ln>
        </p:spPr>
        <p:txBody>
          <a:bodyPr lIns="0" tIns="0" rIns="0" bIns="0"/>
          <a:lstStyle/>
          <a:p>
            <a:endParaRPr lang="en-US"/>
          </a:p>
        </p:txBody>
      </p:sp>
      <p:grpSp>
        <p:nvGrpSpPr>
          <p:cNvPr id="2" name="Group 17"/>
          <p:cNvGrpSpPr>
            <a:grpSpLocks/>
          </p:cNvGrpSpPr>
          <p:nvPr/>
        </p:nvGrpSpPr>
        <p:grpSpPr bwMode="auto">
          <a:xfrm rot="-5400000">
            <a:off x="3042157" y="3775323"/>
            <a:ext cx="500063" cy="535781"/>
            <a:chOff x="0" y="0"/>
            <a:chExt cx="448" cy="480"/>
          </a:xfrm>
          <a:solidFill>
            <a:srgbClr val="FFFFFF"/>
          </a:solidFill>
        </p:grpSpPr>
        <p:sp>
          <p:nvSpPr>
            <p:cNvPr id="25618" name="Freeform 18"/>
            <p:cNvSpPr>
              <a:spLocks/>
            </p:cNvSpPr>
            <p:nvPr/>
          </p:nvSpPr>
          <p:spPr bwMode="auto">
            <a:xfrm rot="5400000">
              <a:off x="-15" y="15"/>
              <a:ext cx="479" cy="449"/>
            </a:xfrm>
            <a:custGeom>
              <a:avLst/>
              <a:gdLst/>
              <a:ahLst/>
              <a:cxnLst>
                <a:cxn ang="0">
                  <a:pos x="13298" y="21600"/>
                </a:cxn>
                <a:cxn ang="0">
                  <a:pos x="0" y="21600"/>
                </a:cxn>
                <a:cxn ang="0">
                  <a:pos x="0" y="0"/>
                </a:cxn>
                <a:cxn ang="0">
                  <a:pos x="13298" y="0"/>
                </a:cxn>
                <a:cxn ang="0">
                  <a:pos x="21600" y="10813"/>
                </a:cxn>
                <a:cxn ang="0">
                  <a:pos x="13298" y="21600"/>
                </a:cxn>
                <a:cxn ang="0">
                  <a:pos x="13298" y="21600"/>
                </a:cxn>
                <a:cxn ang="0">
                  <a:pos x="13298" y="21600"/>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lose/>
                  <a:moveTo>
                    <a:pt x="13298" y="21600"/>
                  </a:moveTo>
                </a:path>
              </a:pathLst>
            </a:custGeom>
            <a:grp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19" name="Freeform 19"/>
            <p:cNvSpPr>
              <a:spLocks/>
            </p:cNvSpPr>
            <p:nvPr/>
          </p:nvSpPr>
          <p:spPr bwMode="auto">
            <a:xfrm rot="5400000">
              <a:off x="-15" y="15"/>
              <a:ext cx="479" cy="449"/>
            </a:xfrm>
            <a:custGeom>
              <a:avLst/>
              <a:gdLst/>
              <a:ahLst/>
              <a:cxnLst>
                <a:cxn ang="0">
                  <a:pos x="13298" y="21600"/>
                </a:cxn>
                <a:cxn ang="0">
                  <a:pos x="0" y="21600"/>
                </a:cxn>
                <a:cxn ang="0">
                  <a:pos x="0" y="0"/>
                </a:cxn>
                <a:cxn ang="0">
                  <a:pos x="13298" y="0"/>
                </a:cxn>
                <a:cxn ang="0">
                  <a:pos x="21600" y="10813"/>
                </a:cxn>
                <a:cxn ang="0">
                  <a:pos x="13298" y="21600"/>
                </a:cxn>
                <a:cxn ang="0">
                  <a:pos x="13298" y="21600"/>
                </a:cxn>
                <a:cxn ang="0">
                  <a:pos x="13298" y="21600"/>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lose/>
                  <a:moveTo>
                    <a:pt x="13298" y="21600"/>
                  </a:moveTo>
                </a:path>
              </a:pathLst>
            </a:custGeom>
            <a:grp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grpSp>
      <p:sp>
        <p:nvSpPr>
          <p:cNvPr id="25620" name="Rectangle 20"/>
          <p:cNvSpPr>
            <a:spLocks/>
          </p:cNvSpPr>
          <p:nvPr/>
        </p:nvSpPr>
        <p:spPr bwMode="auto">
          <a:xfrm>
            <a:off x="2866913" y="4595738"/>
            <a:ext cx="657229" cy="384721"/>
          </a:xfrm>
          <a:prstGeom prst="rect">
            <a:avLst/>
          </a:prstGeom>
          <a:noFill/>
          <a:ln w="12700" cap="flat">
            <a:noFill/>
            <a:miter lim="800000"/>
            <a:headEnd type="none" w="med" len="med"/>
            <a:tailEnd type="none" w="med" len="med"/>
          </a:ln>
        </p:spPr>
        <p:txBody>
          <a:bodyPr wrap="none" lIns="0" tIns="0" rIns="28573" bIns="0">
            <a:spAutoFit/>
          </a:bodyPr>
          <a:lstStyle/>
          <a:p>
            <a:pPr marL="27905"/>
            <a:r>
              <a:rPr lang="en-US" sz="2500" dirty="0">
                <a:latin typeface="Helvetica Neue" charset="0"/>
                <a:ea typeface="Helvetica Neue" charset="0"/>
                <a:cs typeface="Helvetica Neue" charset="0"/>
                <a:sym typeface="Helvetica Neue" charset="0"/>
              </a:rPr>
              <a:t>CLK</a:t>
            </a:r>
          </a:p>
        </p:txBody>
      </p:sp>
      <p:sp>
        <p:nvSpPr>
          <p:cNvPr id="25621" name="Rectangle 21"/>
          <p:cNvSpPr>
            <a:spLocks/>
          </p:cNvSpPr>
          <p:nvPr/>
        </p:nvSpPr>
        <p:spPr bwMode="auto">
          <a:xfrm>
            <a:off x="1222733" y="3937174"/>
            <a:ext cx="1032006" cy="384721"/>
          </a:xfrm>
          <a:prstGeom prst="rect">
            <a:avLst/>
          </a:prstGeom>
          <a:noFill/>
          <a:ln w="12700" cap="flat">
            <a:noFill/>
            <a:miter lim="800000"/>
            <a:headEnd type="none" w="med" len="med"/>
            <a:tailEnd type="none" w="med" len="med"/>
          </a:ln>
        </p:spPr>
        <p:txBody>
          <a:bodyPr wrap="none" lIns="0" tIns="0" rIns="28573" bIns="0">
            <a:spAutoFit/>
          </a:bodyPr>
          <a:lstStyle/>
          <a:p>
            <a:pPr marL="27905"/>
            <a:r>
              <a:rPr lang="en-US" sz="2500" dirty="0">
                <a:latin typeface="Helvetica Neue" charset="0"/>
                <a:ea typeface="Helvetica Neue" charset="0"/>
                <a:cs typeface="Helvetica Neue" charset="0"/>
                <a:sym typeface="Helvetica Neue" charset="0"/>
              </a:rPr>
              <a:t>RESET</a:t>
            </a:r>
          </a:p>
        </p:txBody>
      </p:sp>
      <p:sp>
        <p:nvSpPr>
          <p:cNvPr id="25622" name="Line 22"/>
          <p:cNvSpPr>
            <a:spLocks noChangeShapeType="1"/>
          </p:cNvSpPr>
          <p:nvPr/>
        </p:nvSpPr>
        <p:spPr bwMode="auto">
          <a:xfrm rot="10800000" flipH="1">
            <a:off x="1368957" y="3975125"/>
            <a:ext cx="853901" cy="0"/>
          </a:xfrm>
          <a:prstGeom prst="line">
            <a:avLst/>
          </a:prstGeom>
          <a:noFill/>
          <a:ln w="25400" cap="flat">
            <a:solidFill>
              <a:schemeClr val="tx1"/>
            </a:solidFill>
            <a:prstDash val="solid"/>
            <a:round/>
            <a:headEnd type="none" w="med" len="med"/>
            <a:tailEnd type="none" w="med" len="med"/>
          </a:ln>
        </p:spPr>
        <p:txBody>
          <a:bodyPr lIns="0" tIns="0" rIns="0" bIns="0"/>
          <a:lstStyle/>
          <a:p>
            <a:endParaRPr lang="en-US"/>
          </a:p>
        </p:txBody>
      </p:sp>
      <p:sp>
        <p:nvSpPr>
          <p:cNvPr id="25623" name="Rectangle 23"/>
          <p:cNvSpPr>
            <a:spLocks/>
          </p:cNvSpPr>
          <p:nvPr/>
        </p:nvSpPr>
        <p:spPr bwMode="auto">
          <a:xfrm>
            <a:off x="4278919" y="3827785"/>
            <a:ext cx="276034" cy="384721"/>
          </a:xfrm>
          <a:prstGeom prst="rect">
            <a:avLst/>
          </a:prstGeom>
          <a:solidFill>
            <a:srgbClr val="FFFFFF"/>
          </a:solidFill>
          <a:ln w="12700" cap="flat">
            <a:noFill/>
            <a:miter lim="800000"/>
            <a:headEnd type="none" w="med" len="med"/>
            <a:tailEnd type="none" w="med" len="med"/>
          </a:ln>
        </p:spPr>
        <p:txBody>
          <a:bodyPr wrap="none" lIns="0" tIns="0" rIns="28573" bIns="0">
            <a:spAutoFit/>
          </a:bodyPr>
          <a:lstStyle/>
          <a:p>
            <a:pPr marL="27905"/>
            <a:r>
              <a:rPr lang="en-US" sz="2500" dirty="0">
                <a:ea typeface="Helvetica Neue Light" charset="0"/>
                <a:cs typeface="Helvetica Neue Light" charset="0"/>
              </a:rPr>
              <a:t>D</a:t>
            </a:r>
          </a:p>
        </p:txBody>
      </p:sp>
      <p:sp>
        <p:nvSpPr>
          <p:cNvPr id="25624" name="Rectangle 24"/>
          <p:cNvSpPr>
            <a:spLocks/>
          </p:cNvSpPr>
          <p:nvPr/>
        </p:nvSpPr>
        <p:spPr bwMode="auto">
          <a:xfrm>
            <a:off x="5244441" y="3818856"/>
            <a:ext cx="276034" cy="384721"/>
          </a:xfrm>
          <a:prstGeom prst="rect">
            <a:avLst/>
          </a:prstGeom>
          <a:solidFill>
            <a:srgbClr val="FFFFFF"/>
          </a:solidFill>
          <a:ln w="12700" cap="flat">
            <a:noFill/>
            <a:miter lim="800000"/>
            <a:headEnd type="none" w="med" len="med"/>
            <a:tailEnd type="none" w="med" len="med"/>
          </a:ln>
        </p:spPr>
        <p:txBody>
          <a:bodyPr wrap="none" lIns="0" tIns="0" rIns="28573" bIns="0">
            <a:spAutoFit/>
          </a:bodyPr>
          <a:lstStyle/>
          <a:p>
            <a:pPr marL="27905"/>
            <a:r>
              <a:rPr lang="en-US" sz="2500" dirty="0">
                <a:ea typeface="Helvetica Neue Light" charset="0"/>
                <a:cs typeface="Helvetica Neue Light" charset="0"/>
              </a:rPr>
              <a:t>Q</a:t>
            </a:r>
          </a:p>
        </p:txBody>
      </p:sp>
      <p:sp>
        <p:nvSpPr>
          <p:cNvPr id="25625" name="AutoShape 25"/>
          <p:cNvSpPr>
            <a:spLocks/>
          </p:cNvSpPr>
          <p:nvPr/>
        </p:nvSpPr>
        <p:spPr bwMode="auto">
          <a:xfrm rot="-5400000">
            <a:off x="4752193" y="3152478"/>
            <a:ext cx="360536" cy="373931"/>
          </a:xfrm>
          <a:prstGeom prst="triangle">
            <a:avLst>
              <a:gd name="adj" fmla="val 50000"/>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26" name="Oval 26"/>
          <p:cNvSpPr>
            <a:spLocks/>
          </p:cNvSpPr>
          <p:nvPr/>
        </p:nvSpPr>
        <p:spPr bwMode="auto">
          <a:xfrm>
            <a:off x="4611549" y="3283074"/>
            <a:ext cx="116086" cy="128364"/>
          </a:xfrm>
          <a:prstGeom prst="ellipse">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25627" name="Rectangle 27"/>
          <p:cNvSpPr>
            <a:spLocks/>
          </p:cNvSpPr>
          <p:nvPr/>
        </p:nvSpPr>
        <p:spPr bwMode="auto">
          <a:xfrm>
            <a:off x="6695516" y="3822204"/>
            <a:ext cx="1418976" cy="384721"/>
          </a:xfrm>
          <a:prstGeom prst="rect">
            <a:avLst/>
          </a:prstGeom>
          <a:noFill/>
          <a:ln w="12700" cap="flat">
            <a:noFill/>
            <a:miter lim="800000"/>
            <a:headEnd type="none" w="med" len="med"/>
            <a:tailEnd type="none" w="med" len="med"/>
          </a:ln>
        </p:spPr>
        <p:txBody>
          <a:bodyPr wrap="none" lIns="0" tIns="0" rIns="28573" bIns="0">
            <a:spAutoFit/>
          </a:bodyPr>
          <a:lstStyle/>
          <a:p>
            <a:pPr marL="27905"/>
            <a:r>
              <a:rPr lang="en-US" sz="2500" dirty="0">
                <a:latin typeface="Helvetica Neue" charset="0"/>
                <a:ea typeface="Helvetica Neue" charset="0"/>
                <a:cs typeface="Helvetica Neue" charset="0"/>
                <a:sym typeface="Helvetica Neue" charset="0"/>
              </a:rPr>
              <a:t>010101…</a:t>
            </a:r>
          </a:p>
        </p:txBody>
      </p:sp>
      <p:sp>
        <p:nvSpPr>
          <p:cNvPr id="29" name="TextBox 28"/>
          <p:cNvSpPr txBox="1"/>
          <p:nvPr/>
        </p:nvSpPr>
        <p:spPr>
          <a:xfrm>
            <a:off x="3841124" y="2372380"/>
            <a:ext cx="2178676" cy="523220"/>
          </a:xfrm>
          <a:prstGeom prst="rect">
            <a:avLst/>
          </a:prstGeom>
          <a:noFill/>
        </p:spPr>
        <p:txBody>
          <a:bodyPr wrap="none" rtlCol="0">
            <a:spAutoFit/>
          </a:bodyPr>
          <a:lstStyle/>
          <a:p>
            <a:r>
              <a:rPr lang="en-US" sz="2800" b="1" dirty="0" smtClean="0">
                <a:solidFill>
                  <a:schemeClr val="tx2"/>
                </a:solidFill>
              </a:rPr>
              <a:t>1-bit Counter</a:t>
            </a:r>
            <a:endParaRPr lang="en-US" sz="2800" b="1" dirty="0">
              <a:solidFill>
                <a:schemeClr val="tx2"/>
              </a:solidFill>
            </a:endParaRPr>
          </a:p>
        </p:txBody>
      </p:sp>
      <p:sp>
        <p:nvSpPr>
          <p:cNvPr id="30" name="Rectangle 25"/>
          <p:cNvSpPr>
            <a:spLocks/>
          </p:cNvSpPr>
          <p:nvPr/>
        </p:nvSpPr>
        <p:spPr bwMode="auto">
          <a:xfrm>
            <a:off x="401836" y="1143000"/>
            <a:ext cx="8340328" cy="830461"/>
          </a:xfrm>
          <a:prstGeom prst="rect">
            <a:avLst/>
          </a:prstGeom>
          <a:noFill/>
          <a:ln w="12700" cap="flat">
            <a:noFill/>
            <a:miter lim="800000"/>
            <a:headEnd type="none" w="med" len="med"/>
            <a:tailEnd type="none" w="med" len="med"/>
          </a:ln>
        </p:spPr>
        <p:txBody>
          <a:bodyPr lIns="0" tIns="0" rIns="0" bIns="0" anchor="b"/>
          <a:lstStyle/>
          <a:p>
            <a:pPr algn="just">
              <a:spcBef>
                <a:spcPts val="3375"/>
              </a:spcBef>
            </a:pPr>
            <a:r>
              <a:rPr lang="en-US" sz="2500" dirty="0">
                <a:solidFill>
                  <a:srgbClr val="4D4D4D"/>
                </a:solidFill>
                <a:latin typeface="Helvetica Neue" charset="0"/>
                <a:ea typeface="Helvetica Neue" charset="0"/>
                <a:cs typeface="Helvetica Neue" charset="0"/>
                <a:sym typeface="Helvetica Neue" charset="0"/>
              </a:rPr>
              <a:t>Simple </a:t>
            </a:r>
            <a:r>
              <a:rPr lang="en-US" sz="2500" dirty="0" smtClean="0">
                <a:solidFill>
                  <a:srgbClr val="4D4D4D"/>
                </a:solidFill>
                <a:latin typeface="Helvetica Neue" charset="0"/>
                <a:ea typeface="Helvetica Neue" charset="0"/>
                <a:cs typeface="Helvetica Neue" charset="0"/>
                <a:sym typeface="Helvetica Neue" charset="0"/>
              </a:rPr>
              <a:t>assumption </a:t>
            </a:r>
            <a:r>
              <a:rPr lang="en-US" sz="2500" dirty="0">
                <a:solidFill>
                  <a:srgbClr val="4D4D4D"/>
                </a:solidFill>
                <a:latin typeface="Helvetica Neue" charset="0"/>
                <a:ea typeface="Helvetica Neue" charset="0"/>
                <a:cs typeface="Helvetica Neue" charset="0"/>
                <a:sym typeface="Helvetica Neue" charset="0"/>
              </a:rPr>
              <a:t>that “bad inputs” always leads to “bad outputs” is overly </a:t>
            </a:r>
            <a:r>
              <a:rPr lang="en-US" sz="2500" dirty="0" smtClean="0">
                <a:solidFill>
                  <a:srgbClr val="4D4D4D"/>
                </a:solidFill>
                <a:latin typeface="Helvetica Neue" charset="0"/>
                <a:ea typeface="Helvetica Neue" charset="0"/>
                <a:cs typeface="Helvetica Neue" charset="0"/>
                <a:sym typeface="Helvetica Neue" charset="0"/>
              </a:rPr>
              <a:t>conservative</a:t>
            </a:r>
            <a:endParaRPr lang="en-US" sz="2500" dirty="0">
              <a:solidFill>
                <a:srgbClr val="4D4D4D"/>
              </a:solidFill>
              <a:latin typeface="Helvetica Neue" charset="0"/>
              <a:ea typeface="Helvetica Neue" charset="0"/>
              <a:cs typeface="Helvetica Neue" charset="0"/>
              <a:sym typeface="Helvetica Neue" charset="0"/>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607"/>
                                        </p:tgtEl>
                                        <p:attrNameLst>
                                          <p:attrName>style.visibility</p:attrName>
                                        </p:attrNameLst>
                                      </p:cBhvr>
                                      <p:to>
                                        <p:strVal val="visible"/>
                                      </p:to>
                                    </p:set>
                                    <p:animEffect transition="in" filter="wipe(left)">
                                      <p:cBhvr>
                                        <p:cTn id="7" dur="500"/>
                                        <p:tgtEl>
                                          <p:spTgt spid="2560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5608"/>
                                        </p:tgtEl>
                                        <p:attrNameLst>
                                          <p:attrName>style.visibility</p:attrName>
                                        </p:attrNameLst>
                                      </p:cBhvr>
                                      <p:to>
                                        <p:strVal val="visible"/>
                                      </p:to>
                                    </p:set>
                                    <p:animEffect transition="in" filter="wipe(down)">
                                      <p:cBhvr>
                                        <p:cTn id="12" dur="500"/>
                                        <p:tgtEl>
                                          <p:spTgt spid="25608"/>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25609"/>
                                        </p:tgtEl>
                                        <p:attrNameLst>
                                          <p:attrName>style.visibility</p:attrName>
                                        </p:attrNameLst>
                                      </p:cBhvr>
                                      <p:to>
                                        <p:strVal val="visible"/>
                                      </p:to>
                                    </p:set>
                                    <p:animEffect transition="in" filter="wipe(up)">
                                      <p:cBhvr>
                                        <p:cTn id="16" dur="500"/>
                                        <p:tgtEl>
                                          <p:spTgt spid="256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7" grpId="0" animBg="1"/>
      <p:bldP spid="25608" grpId="0" animBg="1"/>
      <p:bldP spid="2560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AutoShape 20"/>
          <p:cNvSpPr>
            <a:spLocks/>
          </p:cNvSpPr>
          <p:nvPr/>
        </p:nvSpPr>
        <p:spPr bwMode="auto">
          <a:xfrm rot="5400000">
            <a:off x="6206133" y="863799"/>
            <a:ext cx="2303859" cy="2678906"/>
          </a:xfrm>
          <a:custGeom>
            <a:avLst/>
            <a:gdLst>
              <a:gd name="T0" fmla="*/ 1638301 w 21600"/>
              <a:gd name="T1" fmla="*/ 1905000 h 21600"/>
              <a:gd name="T2" fmla="*/ 0 60000 65536"/>
              <a:gd name="T3" fmla="*/ 0 w 21600"/>
              <a:gd name="T4" fmla="*/ 0 h 21600"/>
              <a:gd name="T5" fmla="*/ 21600 w 21600"/>
              <a:gd name="T6" fmla="*/ 21600 h 21600"/>
            </a:gdLst>
            <a:ahLst/>
            <a:cxnLst>
              <a:cxn ang="T2">
                <a:pos x="T0" y="T1"/>
              </a:cxn>
            </a:cxnLst>
            <a:rect l="T3" t="T4" r="T5" b="T6"/>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800000">
              <a:alpha val="45882"/>
            </a:srgbClr>
          </a:solidFill>
          <a:ln w="25400">
            <a:noFill/>
            <a:round/>
            <a:headEnd/>
            <a:tailEnd/>
          </a:ln>
        </p:spPr>
        <p:txBody>
          <a:bodyPr lIns="0" tIns="0" rIns="0" bIns="0">
            <a:prstTxWarp prst="textNoShape">
              <a:avLst/>
            </a:prstTxWarp>
          </a:bodyPr>
          <a:lstStyle/>
          <a:p>
            <a:endParaRPr lang="en-US"/>
          </a:p>
        </p:txBody>
      </p:sp>
      <p:sp>
        <p:nvSpPr>
          <p:cNvPr id="80899" name="Rectangle 1"/>
          <p:cNvSpPr>
            <a:spLocks noGrp="1" noChangeArrowheads="1"/>
          </p:cNvSpPr>
          <p:nvPr>
            <p:ph type="title"/>
          </p:nvPr>
        </p:nvSpPr>
        <p:spPr/>
        <p:txBody>
          <a:bodyPr/>
          <a:lstStyle/>
          <a:p>
            <a:pPr eaLnBrk="1" hangingPunct="1"/>
            <a:r>
              <a:rPr lang="en-US" dirty="0" smtClean="0"/>
              <a:t>GLIFT Composition</a:t>
            </a:r>
            <a:endParaRPr lang="en-US" dirty="0"/>
          </a:p>
        </p:txBody>
      </p:sp>
      <p:grpSp>
        <p:nvGrpSpPr>
          <p:cNvPr id="2" name="Group 2"/>
          <p:cNvGrpSpPr>
            <a:grpSpLocks/>
          </p:cNvGrpSpPr>
          <p:nvPr/>
        </p:nvGrpSpPr>
        <p:grpSpPr bwMode="auto">
          <a:xfrm>
            <a:off x="767953" y="3140869"/>
            <a:ext cx="1840632" cy="2366367"/>
            <a:chOff x="0" y="0"/>
            <a:chExt cx="1649" cy="2119"/>
          </a:xfrm>
        </p:grpSpPr>
        <p:sp>
          <p:nvSpPr>
            <p:cNvPr id="25603" name="Line 3"/>
            <p:cNvSpPr>
              <a:spLocks noChangeShapeType="1"/>
            </p:cNvSpPr>
            <p:nvPr/>
          </p:nvSpPr>
          <p:spPr bwMode="auto">
            <a:xfrm rot="10800000" flipH="1">
              <a:off x="709" y="277"/>
              <a:ext cx="0" cy="510"/>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04" name="Line 4"/>
            <p:cNvSpPr>
              <a:spLocks noChangeShapeType="1"/>
            </p:cNvSpPr>
            <p:nvPr/>
          </p:nvSpPr>
          <p:spPr bwMode="auto">
            <a:xfrm rot="10800000" flipH="1">
              <a:off x="455" y="498"/>
              <a:ext cx="0" cy="289"/>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1002" name="Rectangle 5"/>
            <p:cNvSpPr>
              <a:spLocks/>
            </p:cNvSpPr>
            <p:nvPr/>
          </p:nvSpPr>
          <p:spPr bwMode="auto">
            <a:xfrm>
              <a:off x="1413" y="0"/>
              <a:ext cx="228" cy="2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b</a:t>
              </a:r>
            </a:p>
          </p:txBody>
        </p:sp>
        <p:sp>
          <p:nvSpPr>
            <p:cNvPr id="25606" name="Line 6"/>
            <p:cNvSpPr>
              <a:spLocks noChangeShapeType="1"/>
            </p:cNvSpPr>
            <p:nvPr/>
          </p:nvSpPr>
          <p:spPr bwMode="auto">
            <a:xfrm rot="10800000" flipH="1">
              <a:off x="1530" y="289"/>
              <a:ext cx="0" cy="453"/>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1004" name="Rectangle 7"/>
            <p:cNvSpPr>
              <a:spLocks/>
            </p:cNvSpPr>
            <p:nvPr/>
          </p:nvSpPr>
          <p:spPr bwMode="auto">
            <a:xfrm>
              <a:off x="602" y="0"/>
              <a:ext cx="219" cy="2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a</a:t>
              </a:r>
            </a:p>
          </p:txBody>
        </p:sp>
        <p:sp>
          <p:nvSpPr>
            <p:cNvPr id="81005" name="Rectangle 8"/>
            <p:cNvSpPr>
              <a:spLocks/>
            </p:cNvSpPr>
            <p:nvPr/>
          </p:nvSpPr>
          <p:spPr bwMode="auto">
            <a:xfrm>
              <a:off x="903" y="1859"/>
              <a:ext cx="229" cy="2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o</a:t>
              </a:r>
            </a:p>
          </p:txBody>
        </p:sp>
        <p:sp>
          <p:nvSpPr>
            <p:cNvPr id="25609" name="Freeform 9"/>
            <p:cNvSpPr>
              <a:spLocks/>
            </p:cNvSpPr>
            <p:nvPr/>
          </p:nvSpPr>
          <p:spPr bwMode="auto">
            <a:xfrm>
              <a:off x="579" y="1065"/>
              <a:ext cx="313" cy="313"/>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0" name="Line 10"/>
            <p:cNvSpPr>
              <a:spLocks noChangeShapeType="1"/>
            </p:cNvSpPr>
            <p:nvPr/>
          </p:nvSpPr>
          <p:spPr bwMode="auto">
            <a:xfrm rot="10800000" flipH="1">
              <a:off x="1007" y="1685"/>
              <a:ext cx="2" cy="26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1" name="Freeform 11"/>
            <p:cNvSpPr>
              <a:spLocks/>
            </p:cNvSpPr>
            <p:nvPr/>
          </p:nvSpPr>
          <p:spPr bwMode="auto">
            <a:xfrm flipH="1">
              <a:off x="1146" y="1066"/>
              <a:ext cx="313" cy="313"/>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2" name="Freeform 12"/>
            <p:cNvSpPr>
              <a:spLocks/>
            </p:cNvSpPr>
            <p:nvPr/>
          </p:nvSpPr>
          <p:spPr bwMode="auto">
            <a:xfrm>
              <a:off x="191" y="492"/>
              <a:ext cx="1152" cy="197"/>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3" name="Oval 13"/>
            <p:cNvSpPr>
              <a:spLocks/>
            </p:cNvSpPr>
            <p:nvPr/>
          </p:nvSpPr>
          <p:spPr bwMode="auto">
            <a:xfrm>
              <a:off x="440" y="474"/>
              <a:ext cx="29" cy="29"/>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4" name="AutoShape 14"/>
            <p:cNvSpPr>
              <a:spLocks/>
            </p:cNvSpPr>
            <p:nvPr/>
          </p:nvSpPr>
          <p:spPr bwMode="auto">
            <a:xfrm rot="5400000">
              <a:off x="358" y="646"/>
              <a:ext cx="439" cy="410"/>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5" name="AutoShape 15"/>
            <p:cNvSpPr>
              <a:spLocks/>
            </p:cNvSpPr>
            <p:nvPr/>
          </p:nvSpPr>
          <p:spPr bwMode="auto">
            <a:xfrm rot="5400000">
              <a:off x="1225" y="642"/>
              <a:ext cx="438" cy="410"/>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6" name="AutoShape 16"/>
            <p:cNvSpPr>
              <a:spLocks/>
            </p:cNvSpPr>
            <p:nvPr/>
          </p:nvSpPr>
          <p:spPr bwMode="auto">
            <a:xfrm rot="5400000">
              <a:off x="756" y="1352"/>
              <a:ext cx="501" cy="436"/>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1014" name="Rectangle 17"/>
            <p:cNvSpPr>
              <a:spLocks/>
            </p:cNvSpPr>
            <p:nvPr/>
          </p:nvSpPr>
          <p:spPr bwMode="auto">
            <a:xfrm>
              <a:off x="0" y="312"/>
              <a:ext cx="219" cy="261"/>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18" name="Oval 18"/>
            <p:cNvSpPr>
              <a:spLocks/>
            </p:cNvSpPr>
            <p:nvPr/>
          </p:nvSpPr>
          <p:spPr bwMode="auto">
            <a:xfrm>
              <a:off x="1309" y="556"/>
              <a:ext cx="69" cy="63"/>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grpSp>
      <p:sp>
        <p:nvSpPr>
          <p:cNvPr id="80901" name="AutoShape 20"/>
          <p:cNvSpPr>
            <a:spLocks/>
          </p:cNvSpPr>
          <p:nvPr/>
        </p:nvSpPr>
        <p:spPr bwMode="auto">
          <a:xfrm rot="5400000">
            <a:off x="3420071" y="863799"/>
            <a:ext cx="2303859" cy="2678906"/>
          </a:xfrm>
          <a:custGeom>
            <a:avLst/>
            <a:gdLst>
              <a:gd name="T0" fmla="*/ 1638301 w 21600"/>
              <a:gd name="T1" fmla="*/ 1905000 h 21600"/>
              <a:gd name="T2" fmla="*/ 0 60000 65536"/>
              <a:gd name="T3" fmla="*/ 0 w 21600"/>
              <a:gd name="T4" fmla="*/ 0 h 21600"/>
              <a:gd name="T5" fmla="*/ 21600 w 21600"/>
              <a:gd name="T6" fmla="*/ 21600 h 21600"/>
            </a:gdLst>
            <a:ahLst/>
            <a:cxnLst>
              <a:cxn ang="T2">
                <a:pos x="T0" y="T1"/>
              </a:cxn>
            </a:cxnLst>
            <a:rect l="T3" t="T4" r="T5" b="T6"/>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800000">
              <a:alpha val="45882"/>
            </a:srgbClr>
          </a:solidFill>
          <a:ln w="25400">
            <a:noFill/>
            <a:round/>
            <a:headEnd/>
            <a:tailEnd/>
          </a:ln>
        </p:spPr>
        <p:txBody>
          <a:bodyPr lIns="0" tIns="0" rIns="0" bIns="0">
            <a:prstTxWarp prst="textNoShape">
              <a:avLst/>
            </a:prstTxWarp>
          </a:bodyPr>
          <a:lstStyle/>
          <a:p>
            <a:endParaRPr lang="en-US"/>
          </a:p>
        </p:txBody>
      </p:sp>
      <p:sp>
        <p:nvSpPr>
          <p:cNvPr id="80902" name="AutoShape 22"/>
          <p:cNvSpPr>
            <a:spLocks/>
          </p:cNvSpPr>
          <p:nvPr/>
        </p:nvSpPr>
        <p:spPr bwMode="auto">
          <a:xfrm rot="5400000">
            <a:off x="4759523" y="3381970"/>
            <a:ext cx="2411016" cy="2786063"/>
          </a:xfrm>
          <a:custGeom>
            <a:avLst/>
            <a:gdLst>
              <a:gd name="T0" fmla="*/ 1714500 w 21600"/>
              <a:gd name="T1" fmla="*/ 198120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800000">
              <a:alpha val="45882"/>
            </a:srgbClr>
          </a:solidFill>
          <a:ln w="25400">
            <a:noFill/>
            <a:round/>
            <a:headEnd/>
            <a:tailEnd/>
          </a:ln>
        </p:spPr>
        <p:txBody>
          <a:bodyPr lIns="0" tIns="0" rIns="0" bIns="0">
            <a:prstTxWarp prst="textNoShape">
              <a:avLst/>
            </a:prstTxWarp>
          </a:bodyPr>
          <a:lstStyle/>
          <a:p>
            <a:endParaRPr lang="en-US"/>
          </a:p>
        </p:txBody>
      </p:sp>
      <p:grpSp>
        <p:nvGrpSpPr>
          <p:cNvPr id="3" name="Group 23"/>
          <p:cNvGrpSpPr>
            <a:grpSpLocks/>
          </p:cNvGrpSpPr>
          <p:nvPr/>
        </p:nvGrpSpPr>
        <p:grpSpPr bwMode="auto">
          <a:xfrm>
            <a:off x="4625578" y="3220121"/>
            <a:ext cx="2661047" cy="2644303"/>
            <a:chOff x="0" y="0"/>
            <a:chExt cx="2384" cy="2368"/>
          </a:xfrm>
        </p:grpSpPr>
        <p:sp>
          <p:nvSpPr>
            <p:cNvPr id="25624" name="Freeform 24"/>
            <p:cNvSpPr>
              <a:spLocks/>
            </p:cNvSpPr>
            <p:nvPr/>
          </p:nvSpPr>
          <p:spPr bwMode="auto">
            <a:xfrm flipH="1">
              <a:off x="2060" y="0"/>
              <a:ext cx="324" cy="885"/>
            </a:xfrm>
            <a:custGeom>
              <a:avLst/>
              <a:gdLst/>
              <a:ahLst/>
              <a:cxnLst>
                <a:cxn ang="0">
                  <a:pos x="21600" y="21600"/>
                </a:cxn>
                <a:cxn ang="0">
                  <a:pos x="21381" y="6241"/>
                </a:cxn>
                <a:cxn ang="0">
                  <a:pos x="0" y="6241"/>
                </a:cxn>
                <a:cxn ang="0">
                  <a:pos x="0" y="0"/>
                </a:cxn>
              </a:cxnLst>
              <a:rect l="0" t="0" r="r" b="b"/>
              <a:pathLst>
                <a:path w="21600" h="21600">
                  <a:moveTo>
                    <a:pt x="21600" y="21600"/>
                  </a:moveTo>
                  <a:lnTo>
                    <a:pt x="21381" y="6241"/>
                  </a:lnTo>
                  <a:lnTo>
                    <a:pt x="0" y="6241"/>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5" name="Line 25"/>
            <p:cNvSpPr>
              <a:spLocks noChangeShapeType="1"/>
            </p:cNvSpPr>
            <p:nvPr/>
          </p:nvSpPr>
          <p:spPr bwMode="auto">
            <a:xfrm rot="10800000">
              <a:off x="1046" y="483"/>
              <a:ext cx="0" cy="421"/>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6" name="Line 26"/>
            <p:cNvSpPr>
              <a:spLocks noChangeShapeType="1"/>
            </p:cNvSpPr>
            <p:nvPr/>
          </p:nvSpPr>
          <p:spPr bwMode="auto">
            <a:xfrm rot="10800000" flipH="1">
              <a:off x="1310" y="592"/>
              <a:ext cx="1" cy="241"/>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7" name="Line 27"/>
            <p:cNvSpPr>
              <a:spLocks noChangeShapeType="1"/>
            </p:cNvSpPr>
            <p:nvPr/>
          </p:nvSpPr>
          <p:spPr bwMode="auto">
            <a:xfrm rot="10800000" flipH="1">
              <a:off x="1185" y="1119"/>
              <a:ext cx="0" cy="37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8" name="Freeform 28"/>
            <p:cNvSpPr>
              <a:spLocks/>
            </p:cNvSpPr>
            <p:nvPr/>
          </p:nvSpPr>
          <p:spPr bwMode="auto">
            <a:xfrm flipH="1">
              <a:off x="0" y="34"/>
              <a:ext cx="304" cy="864"/>
            </a:xfrm>
            <a:custGeom>
              <a:avLst/>
              <a:gdLst/>
              <a:ahLst/>
              <a:cxnLst>
                <a:cxn ang="0">
                  <a:pos x="0" y="21600"/>
                </a:cxn>
                <a:cxn ang="0">
                  <a:pos x="0" y="5540"/>
                </a:cxn>
                <a:cxn ang="0">
                  <a:pos x="21600" y="5540"/>
                </a:cxn>
                <a:cxn ang="0">
                  <a:pos x="21600" y="0"/>
                </a:cxn>
              </a:cxnLst>
              <a:rect l="0" t="0" r="r" b="b"/>
              <a:pathLst>
                <a:path w="21600" h="21600">
                  <a:moveTo>
                    <a:pt x="0" y="21600"/>
                  </a:moveTo>
                  <a:lnTo>
                    <a:pt x="0" y="5540"/>
                  </a:lnTo>
                  <a:lnTo>
                    <a:pt x="21600" y="5540"/>
                  </a:lnTo>
                  <a:lnTo>
                    <a:pt x="2160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9" name="Freeform 29"/>
            <p:cNvSpPr>
              <a:spLocks/>
            </p:cNvSpPr>
            <p:nvPr/>
          </p:nvSpPr>
          <p:spPr bwMode="auto">
            <a:xfrm flipH="1">
              <a:off x="1329" y="1173"/>
              <a:ext cx="603" cy="324"/>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0" name="Line 30"/>
            <p:cNvSpPr>
              <a:spLocks noChangeShapeType="1"/>
            </p:cNvSpPr>
            <p:nvPr/>
          </p:nvSpPr>
          <p:spPr bwMode="auto">
            <a:xfrm rot="10800000">
              <a:off x="1172" y="1813"/>
              <a:ext cx="1" cy="277"/>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1" name="Freeform 31"/>
            <p:cNvSpPr>
              <a:spLocks/>
            </p:cNvSpPr>
            <p:nvPr/>
          </p:nvSpPr>
          <p:spPr bwMode="auto">
            <a:xfrm>
              <a:off x="438" y="1173"/>
              <a:ext cx="604" cy="325"/>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2" name="Oval 32"/>
            <p:cNvSpPr>
              <a:spLocks/>
            </p:cNvSpPr>
            <p:nvPr/>
          </p:nvSpPr>
          <p:spPr bwMode="auto">
            <a:xfrm flipH="1">
              <a:off x="1277" y="658"/>
              <a:ext cx="72"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3" name="Freeform 33"/>
            <p:cNvSpPr>
              <a:spLocks/>
            </p:cNvSpPr>
            <p:nvPr/>
          </p:nvSpPr>
          <p:spPr bwMode="auto">
            <a:xfrm flipH="1">
              <a:off x="546" y="592"/>
              <a:ext cx="1512" cy="192"/>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4" name="Freeform 34"/>
            <p:cNvSpPr>
              <a:spLocks/>
            </p:cNvSpPr>
            <p:nvPr/>
          </p:nvSpPr>
          <p:spPr bwMode="auto">
            <a:xfrm>
              <a:off x="297" y="484"/>
              <a:ext cx="1536" cy="232"/>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5" name="Oval 35"/>
            <p:cNvSpPr>
              <a:spLocks/>
            </p:cNvSpPr>
            <p:nvPr/>
          </p:nvSpPr>
          <p:spPr bwMode="auto">
            <a:xfrm flipH="1">
              <a:off x="2046" y="574"/>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6" name="Oval 36"/>
            <p:cNvSpPr>
              <a:spLocks/>
            </p:cNvSpPr>
            <p:nvPr/>
          </p:nvSpPr>
          <p:spPr bwMode="auto">
            <a:xfrm flipH="1">
              <a:off x="1293" y="580"/>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7" name="AutoShape 37"/>
            <p:cNvSpPr>
              <a:spLocks/>
            </p:cNvSpPr>
            <p:nvPr/>
          </p:nvSpPr>
          <p:spPr bwMode="auto">
            <a:xfrm rot="16200000" flipH="1">
              <a:off x="1708" y="739"/>
              <a:ext cx="452"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8" name="AutoShape 38"/>
            <p:cNvSpPr>
              <a:spLocks/>
            </p:cNvSpPr>
            <p:nvPr/>
          </p:nvSpPr>
          <p:spPr bwMode="auto">
            <a:xfrm rot="16200000" flipH="1">
              <a:off x="956" y="741"/>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9" name="AutoShape 39"/>
            <p:cNvSpPr>
              <a:spLocks/>
            </p:cNvSpPr>
            <p:nvPr/>
          </p:nvSpPr>
          <p:spPr bwMode="auto">
            <a:xfrm rot="16200000" flipH="1">
              <a:off x="203" y="740"/>
              <a:ext cx="452"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0" name="AutoShape 40"/>
            <p:cNvSpPr>
              <a:spLocks/>
            </p:cNvSpPr>
            <p:nvPr/>
          </p:nvSpPr>
          <p:spPr bwMode="auto">
            <a:xfrm rot="16200000" flipH="1">
              <a:off x="922" y="1451"/>
              <a:ext cx="517" cy="450"/>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91" name="Rectangle 41"/>
            <p:cNvSpPr>
              <a:spLocks/>
            </p:cNvSpPr>
            <p:nvPr/>
          </p:nvSpPr>
          <p:spPr bwMode="auto">
            <a:xfrm>
              <a:off x="1159" y="2098"/>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92" name="Rectangle 42"/>
            <p:cNvSpPr>
              <a:spLocks/>
            </p:cNvSpPr>
            <p:nvPr/>
          </p:nvSpPr>
          <p:spPr bwMode="auto">
            <a:xfrm>
              <a:off x="1015" y="2008"/>
              <a:ext cx="236" cy="27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o</a:t>
              </a:r>
            </a:p>
          </p:txBody>
        </p:sp>
        <p:sp>
          <p:nvSpPr>
            <p:cNvPr id="25643" name="Oval 43"/>
            <p:cNvSpPr>
              <a:spLocks/>
            </p:cNvSpPr>
            <p:nvPr/>
          </p:nvSpPr>
          <p:spPr bwMode="auto">
            <a:xfrm flipH="1">
              <a:off x="287" y="464"/>
              <a:ext cx="30" cy="29"/>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4" name="Oval 44"/>
            <p:cNvSpPr>
              <a:spLocks/>
            </p:cNvSpPr>
            <p:nvPr/>
          </p:nvSpPr>
          <p:spPr bwMode="auto">
            <a:xfrm flipH="1">
              <a:off x="1032" y="464"/>
              <a:ext cx="29" cy="29"/>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5" name="Oval 45"/>
            <p:cNvSpPr>
              <a:spLocks/>
            </p:cNvSpPr>
            <p:nvPr/>
          </p:nvSpPr>
          <p:spPr bwMode="auto">
            <a:xfrm flipH="1">
              <a:off x="264" y="656"/>
              <a:ext cx="71" cy="65"/>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6" name="Line 46"/>
            <p:cNvSpPr>
              <a:spLocks noChangeShapeType="1"/>
            </p:cNvSpPr>
            <p:nvPr/>
          </p:nvSpPr>
          <p:spPr bwMode="auto">
            <a:xfrm rot="10800000">
              <a:off x="432" y="151"/>
              <a:ext cx="0" cy="517"/>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7" name="Line 47"/>
            <p:cNvSpPr>
              <a:spLocks noChangeShapeType="1"/>
            </p:cNvSpPr>
            <p:nvPr/>
          </p:nvSpPr>
          <p:spPr bwMode="auto">
            <a:xfrm rot="10800000">
              <a:off x="1184" y="168"/>
              <a:ext cx="0" cy="50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8" name="Oval 48"/>
            <p:cNvSpPr>
              <a:spLocks/>
            </p:cNvSpPr>
            <p:nvPr/>
          </p:nvSpPr>
          <p:spPr bwMode="auto">
            <a:xfrm flipH="1">
              <a:off x="1144" y="656"/>
              <a:ext cx="71" cy="65"/>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9" name="Oval 49"/>
            <p:cNvSpPr>
              <a:spLocks/>
            </p:cNvSpPr>
            <p:nvPr/>
          </p:nvSpPr>
          <p:spPr bwMode="auto">
            <a:xfrm flipH="1">
              <a:off x="392" y="656"/>
              <a:ext cx="71" cy="65"/>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grpSp>
      <p:grpSp>
        <p:nvGrpSpPr>
          <p:cNvPr id="4" name="Group 55"/>
          <p:cNvGrpSpPr>
            <a:grpSpLocks/>
          </p:cNvGrpSpPr>
          <p:nvPr/>
        </p:nvGrpSpPr>
        <p:grpSpPr bwMode="auto">
          <a:xfrm>
            <a:off x="3508251" y="1121644"/>
            <a:ext cx="2241352" cy="2159867"/>
            <a:chOff x="0" y="0"/>
            <a:chExt cx="2007" cy="1934"/>
          </a:xfrm>
        </p:grpSpPr>
        <p:sp>
          <p:nvSpPr>
            <p:cNvPr id="25656" name="Line 56"/>
            <p:cNvSpPr>
              <a:spLocks noChangeShapeType="1"/>
            </p:cNvSpPr>
            <p:nvPr/>
          </p:nvSpPr>
          <p:spPr bwMode="auto">
            <a:xfrm rot="10800000" flipH="1">
              <a:off x="385" y="279"/>
              <a:ext cx="0" cy="6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57" name="Line 57"/>
            <p:cNvSpPr>
              <a:spLocks noChangeShapeType="1"/>
            </p:cNvSpPr>
            <p:nvPr/>
          </p:nvSpPr>
          <p:spPr bwMode="auto">
            <a:xfrm rot="10800000" flipH="1">
              <a:off x="123" y="279"/>
              <a:ext cx="0" cy="6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58" name="Line 58"/>
            <p:cNvSpPr>
              <a:spLocks noChangeShapeType="1"/>
            </p:cNvSpPr>
            <p:nvPr/>
          </p:nvSpPr>
          <p:spPr bwMode="auto">
            <a:xfrm rot="10800000" flipH="1">
              <a:off x="1137" y="280"/>
              <a:ext cx="0" cy="62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59" name="Line 59"/>
            <p:cNvSpPr>
              <a:spLocks noChangeShapeType="1"/>
            </p:cNvSpPr>
            <p:nvPr/>
          </p:nvSpPr>
          <p:spPr bwMode="auto">
            <a:xfrm rot="10800000">
              <a:off x="872" y="592"/>
              <a:ext cx="1" cy="241"/>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51" name="Rectangle 60"/>
            <p:cNvSpPr>
              <a:spLocks/>
            </p:cNvSpPr>
            <p:nvPr/>
          </p:nvSpPr>
          <p:spPr bwMode="auto">
            <a:xfrm>
              <a:off x="1021" y="0"/>
              <a:ext cx="23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a</a:t>
              </a:r>
            </a:p>
          </p:txBody>
        </p:sp>
        <p:sp>
          <p:nvSpPr>
            <p:cNvPr id="25661" name="Line 61"/>
            <p:cNvSpPr>
              <a:spLocks noChangeShapeType="1"/>
            </p:cNvSpPr>
            <p:nvPr/>
          </p:nvSpPr>
          <p:spPr bwMode="auto">
            <a:xfrm rot="10800000" flipH="1">
              <a:off x="998" y="1119"/>
              <a:ext cx="0" cy="377"/>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62" name="Line 62"/>
            <p:cNvSpPr>
              <a:spLocks noChangeShapeType="1"/>
            </p:cNvSpPr>
            <p:nvPr/>
          </p:nvSpPr>
          <p:spPr bwMode="auto">
            <a:xfrm rot="10800000" flipH="1">
              <a:off x="1890" y="280"/>
              <a:ext cx="0" cy="61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54" name="Rectangle 63"/>
            <p:cNvSpPr>
              <a:spLocks/>
            </p:cNvSpPr>
            <p:nvPr/>
          </p:nvSpPr>
          <p:spPr bwMode="auto">
            <a:xfrm>
              <a:off x="1781" y="0"/>
              <a:ext cx="22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64" name="Freeform 64"/>
            <p:cNvSpPr>
              <a:spLocks/>
            </p:cNvSpPr>
            <p:nvPr/>
          </p:nvSpPr>
          <p:spPr bwMode="auto">
            <a:xfrm>
              <a:off x="251" y="1173"/>
              <a:ext cx="603" cy="323"/>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56" name="Rectangle 65"/>
            <p:cNvSpPr>
              <a:spLocks/>
            </p:cNvSpPr>
            <p:nvPr/>
          </p:nvSpPr>
          <p:spPr bwMode="auto">
            <a:xfrm>
              <a:off x="326" y="0"/>
              <a:ext cx="23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a</a:t>
              </a:r>
            </a:p>
          </p:txBody>
        </p:sp>
        <p:sp>
          <p:nvSpPr>
            <p:cNvPr id="80957" name="Rectangle 66"/>
            <p:cNvSpPr>
              <a:spLocks/>
            </p:cNvSpPr>
            <p:nvPr/>
          </p:nvSpPr>
          <p:spPr bwMode="auto">
            <a:xfrm>
              <a:off x="448" y="107"/>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58" name="Rectangle 67"/>
            <p:cNvSpPr>
              <a:spLocks/>
            </p:cNvSpPr>
            <p:nvPr/>
          </p:nvSpPr>
          <p:spPr bwMode="auto">
            <a:xfrm>
              <a:off x="133" y="108"/>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59" name="Rectangle 68"/>
            <p:cNvSpPr>
              <a:spLocks/>
            </p:cNvSpPr>
            <p:nvPr/>
          </p:nvSpPr>
          <p:spPr bwMode="auto">
            <a:xfrm>
              <a:off x="0" y="0"/>
              <a:ext cx="226" cy="269"/>
            </a:xfrm>
            <a:prstGeom prst="rect">
              <a:avLst/>
            </a:prstGeom>
            <a:noFill/>
            <a:ln w="12700">
              <a:noFill/>
              <a:miter lim="800000"/>
              <a:headEnd/>
              <a:tailEnd/>
            </a:ln>
          </p:spPr>
          <p:txBody>
            <a:bodyPr lIns="0" tIns="0" rIns="40639" bIns="0">
              <a:prstTxWarp prst="textNoShape">
                <a:avLst/>
              </a:prstTxWarp>
            </a:bodyPr>
            <a:lstStyle/>
            <a:p>
              <a:pPr marL="27905"/>
              <a:r>
                <a:rPr lang="en-US" sz="2000" dirty="0" smtClean="0">
                  <a:latin typeface="Helvetica Neue" pitchFamily="-112" charset="0"/>
                  <a:ea typeface="Helvetica Neue" pitchFamily="-112" charset="0"/>
                  <a:cs typeface="Helvetica Neue" pitchFamily="-112" charset="0"/>
                  <a:sym typeface="Helvetica Neue" pitchFamily="-112" charset="0"/>
                </a:rPr>
                <a:t>s</a:t>
              </a:r>
              <a:endParaRPr lang="en-US" sz="2000" dirty="0">
                <a:latin typeface="Helvetica Neue" pitchFamily="-112" charset="0"/>
                <a:ea typeface="Helvetica Neue" pitchFamily="-112" charset="0"/>
                <a:cs typeface="Helvetica Neue" pitchFamily="-112" charset="0"/>
                <a:sym typeface="Helvetica Neue" pitchFamily="-112" charset="0"/>
              </a:endParaRPr>
            </a:p>
          </p:txBody>
        </p:sp>
        <p:sp>
          <p:nvSpPr>
            <p:cNvPr id="25669" name="Freeform 69"/>
            <p:cNvSpPr>
              <a:spLocks/>
            </p:cNvSpPr>
            <p:nvPr/>
          </p:nvSpPr>
          <p:spPr bwMode="auto">
            <a:xfrm flipH="1">
              <a:off x="1141" y="1173"/>
              <a:ext cx="604" cy="324"/>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0" name="Oval 70"/>
            <p:cNvSpPr>
              <a:spLocks/>
            </p:cNvSpPr>
            <p:nvPr/>
          </p:nvSpPr>
          <p:spPr bwMode="auto">
            <a:xfrm>
              <a:off x="962" y="658"/>
              <a:ext cx="73"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1" name="Oval 71"/>
            <p:cNvSpPr>
              <a:spLocks/>
            </p:cNvSpPr>
            <p:nvPr/>
          </p:nvSpPr>
          <p:spPr bwMode="auto">
            <a:xfrm>
              <a:off x="1608" y="658"/>
              <a:ext cx="71"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2" name="Line 72"/>
            <p:cNvSpPr>
              <a:spLocks noChangeShapeType="1"/>
            </p:cNvSpPr>
            <p:nvPr/>
          </p:nvSpPr>
          <p:spPr bwMode="auto">
            <a:xfrm rot="10800000" flipH="1">
              <a:off x="998" y="460"/>
              <a:ext cx="0" cy="2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3" name="Freeform 73"/>
            <p:cNvSpPr>
              <a:spLocks/>
            </p:cNvSpPr>
            <p:nvPr/>
          </p:nvSpPr>
          <p:spPr bwMode="auto">
            <a:xfrm>
              <a:off x="125" y="592"/>
              <a:ext cx="1512" cy="60"/>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4" name="Freeform 74"/>
            <p:cNvSpPr>
              <a:spLocks/>
            </p:cNvSpPr>
            <p:nvPr/>
          </p:nvSpPr>
          <p:spPr bwMode="auto">
            <a:xfrm>
              <a:off x="382" y="460"/>
              <a:ext cx="1375" cy="312"/>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5" name="Oval 75"/>
            <p:cNvSpPr>
              <a:spLocks/>
            </p:cNvSpPr>
            <p:nvPr/>
          </p:nvSpPr>
          <p:spPr bwMode="auto">
            <a:xfrm>
              <a:off x="107" y="574"/>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6" name="Oval 76"/>
            <p:cNvSpPr>
              <a:spLocks/>
            </p:cNvSpPr>
            <p:nvPr/>
          </p:nvSpPr>
          <p:spPr bwMode="auto">
            <a:xfrm>
              <a:off x="376" y="448"/>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7" name="Oval 77"/>
            <p:cNvSpPr>
              <a:spLocks/>
            </p:cNvSpPr>
            <p:nvPr/>
          </p:nvSpPr>
          <p:spPr bwMode="auto">
            <a:xfrm>
              <a:off x="860" y="580"/>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8" name="Oval 78"/>
            <p:cNvSpPr>
              <a:spLocks/>
            </p:cNvSpPr>
            <p:nvPr/>
          </p:nvSpPr>
          <p:spPr bwMode="auto">
            <a:xfrm>
              <a:off x="986" y="448"/>
              <a:ext cx="31"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9" name="AutoShape 79"/>
            <p:cNvSpPr>
              <a:spLocks/>
            </p:cNvSpPr>
            <p:nvPr/>
          </p:nvSpPr>
          <p:spPr bwMode="auto">
            <a:xfrm rot="5400000">
              <a:off x="22" y="740"/>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0" name="AutoShape 80"/>
            <p:cNvSpPr>
              <a:spLocks/>
            </p:cNvSpPr>
            <p:nvPr/>
          </p:nvSpPr>
          <p:spPr bwMode="auto">
            <a:xfrm rot="5400000">
              <a:off x="774" y="740"/>
              <a:ext cx="454" cy="424"/>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dirty="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1" name="AutoShape 81"/>
            <p:cNvSpPr>
              <a:spLocks/>
            </p:cNvSpPr>
            <p:nvPr/>
          </p:nvSpPr>
          <p:spPr bwMode="auto">
            <a:xfrm rot="5400000">
              <a:off x="1527" y="741"/>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2" name="AutoShape 82"/>
            <p:cNvSpPr>
              <a:spLocks/>
            </p:cNvSpPr>
            <p:nvPr/>
          </p:nvSpPr>
          <p:spPr bwMode="auto">
            <a:xfrm rot="5400000">
              <a:off x="744" y="1450"/>
              <a:ext cx="517" cy="451"/>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grpSp>
      <p:grpSp>
        <p:nvGrpSpPr>
          <p:cNvPr id="5" name="Group 83"/>
          <p:cNvGrpSpPr>
            <a:grpSpLocks/>
          </p:cNvGrpSpPr>
          <p:nvPr/>
        </p:nvGrpSpPr>
        <p:grpSpPr bwMode="auto">
          <a:xfrm>
            <a:off x="6161484" y="1094855"/>
            <a:ext cx="2241352" cy="2159867"/>
            <a:chOff x="0" y="0"/>
            <a:chExt cx="2007" cy="1934"/>
          </a:xfrm>
        </p:grpSpPr>
        <p:sp>
          <p:nvSpPr>
            <p:cNvPr id="25684" name="Line 84"/>
            <p:cNvSpPr>
              <a:spLocks noChangeShapeType="1"/>
            </p:cNvSpPr>
            <p:nvPr/>
          </p:nvSpPr>
          <p:spPr bwMode="auto">
            <a:xfrm rot="10800000" flipH="1">
              <a:off x="385" y="279"/>
              <a:ext cx="0" cy="6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5" name="Line 85"/>
            <p:cNvSpPr>
              <a:spLocks noChangeShapeType="1"/>
            </p:cNvSpPr>
            <p:nvPr/>
          </p:nvSpPr>
          <p:spPr bwMode="auto">
            <a:xfrm rot="10800000" flipH="1">
              <a:off x="123" y="279"/>
              <a:ext cx="0" cy="6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6" name="Line 86"/>
            <p:cNvSpPr>
              <a:spLocks noChangeShapeType="1"/>
            </p:cNvSpPr>
            <p:nvPr/>
          </p:nvSpPr>
          <p:spPr bwMode="auto">
            <a:xfrm rot="10800000" flipH="1">
              <a:off x="1137" y="280"/>
              <a:ext cx="0" cy="62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7" name="Line 87"/>
            <p:cNvSpPr>
              <a:spLocks noChangeShapeType="1"/>
            </p:cNvSpPr>
            <p:nvPr/>
          </p:nvSpPr>
          <p:spPr bwMode="auto">
            <a:xfrm rot="10800000">
              <a:off x="872" y="592"/>
              <a:ext cx="1" cy="241"/>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24" name="Rectangle 88"/>
            <p:cNvSpPr>
              <a:spLocks/>
            </p:cNvSpPr>
            <p:nvPr/>
          </p:nvSpPr>
          <p:spPr bwMode="auto">
            <a:xfrm>
              <a:off x="1021" y="0"/>
              <a:ext cx="23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b</a:t>
              </a:r>
            </a:p>
          </p:txBody>
        </p:sp>
        <p:sp>
          <p:nvSpPr>
            <p:cNvPr id="25689" name="Line 89"/>
            <p:cNvSpPr>
              <a:spLocks noChangeShapeType="1"/>
            </p:cNvSpPr>
            <p:nvPr/>
          </p:nvSpPr>
          <p:spPr bwMode="auto">
            <a:xfrm rot="10800000" flipH="1">
              <a:off x="998" y="1119"/>
              <a:ext cx="0" cy="377"/>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90" name="Line 90"/>
            <p:cNvSpPr>
              <a:spLocks noChangeShapeType="1"/>
            </p:cNvSpPr>
            <p:nvPr/>
          </p:nvSpPr>
          <p:spPr bwMode="auto">
            <a:xfrm rot="10800000" flipH="1">
              <a:off x="1890" y="280"/>
              <a:ext cx="0" cy="61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27" name="Rectangle 91"/>
            <p:cNvSpPr>
              <a:spLocks/>
            </p:cNvSpPr>
            <p:nvPr/>
          </p:nvSpPr>
          <p:spPr bwMode="auto">
            <a:xfrm>
              <a:off x="1781" y="0"/>
              <a:ext cx="22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92" name="Freeform 92"/>
            <p:cNvSpPr>
              <a:spLocks/>
            </p:cNvSpPr>
            <p:nvPr/>
          </p:nvSpPr>
          <p:spPr bwMode="auto">
            <a:xfrm>
              <a:off x="251" y="1173"/>
              <a:ext cx="603" cy="323"/>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29" name="Rectangle 93"/>
            <p:cNvSpPr>
              <a:spLocks/>
            </p:cNvSpPr>
            <p:nvPr/>
          </p:nvSpPr>
          <p:spPr bwMode="auto">
            <a:xfrm>
              <a:off x="310" y="0"/>
              <a:ext cx="23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b</a:t>
              </a:r>
            </a:p>
          </p:txBody>
        </p:sp>
        <p:sp>
          <p:nvSpPr>
            <p:cNvPr id="80930" name="Rectangle 94"/>
            <p:cNvSpPr>
              <a:spLocks/>
            </p:cNvSpPr>
            <p:nvPr/>
          </p:nvSpPr>
          <p:spPr bwMode="auto">
            <a:xfrm>
              <a:off x="448" y="107"/>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31" name="Rectangle 95"/>
            <p:cNvSpPr>
              <a:spLocks/>
            </p:cNvSpPr>
            <p:nvPr/>
          </p:nvSpPr>
          <p:spPr bwMode="auto">
            <a:xfrm>
              <a:off x="133" y="108"/>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32" name="Rectangle 96"/>
            <p:cNvSpPr>
              <a:spLocks/>
            </p:cNvSpPr>
            <p:nvPr/>
          </p:nvSpPr>
          <p:spPr bwMode="auto">
            <a:xfrm>
              <a:off x="0" y="0"/>
              <a:ext cx="22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97" name="Freeform 97"/>
            <p:cNvSpPr>
              <a:spLocks/>
            </p:cNvSpPr>
            <p:nvPr/>
          </p:nvSpPr>
          <p:spPr bwMode="auto">
            <a:xfrm flipH="1">
              <a:off x="1141" y="1173"/>
              <a:ext cx="604" cy="324"/>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98" name="Oval 98"/>
            <p:cNvSpPr>
              <a:spLocks/>
            </p:cNvSpPr>
            <p:nvPr/>
          </p:nvSpPr>
          <p:spPr bwMode="auto">
            <a:xfrm>
              <a:off x="962" y="658"/>
              <a:ext cx="73"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99" name="Oval 99"/>
            <p:cNvSpPr>
              <a:spLocks/>
            </p:cNvSpPr>
            <p:nvPr/>
          </p:nvSpPr>
          <p:spPr bwMode="auto">
            <a:xfrm>
              <a:off x="1608" y="658"/>
              <a:ext cx="71"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0" name="Line 100"/>
            <p:cNvSpPr>
              <a:spLocks noChangeShapeType="1"/>
            </p:cNvSpPr>
            <p:nvPr/>
          </p:nvSpPr>
          <p:spPr bwMode="auto">
            <a:xfrm rot="10800000" flipH="1">
              <a:off x="998" y="460"/>
              <a:ext cx="0" cy="2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1" name="Freeform 101"/>
            <p:cNvSpPr>
              <a:spLocks/>
            </p:cNvSpPr>
            <p:nvPr/>
          </p:nvSpPr>
          <p:spPr bwMode="auto">
            <a:xfrm>
              <a:off x="125" y="592"/>
              <a:ext cx="1512" cy="60"/>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2" name="Freeform 102"/>
            <p:cNvSpPr>
              <a:spLocks/>
            </p:cNvSpPr>
            <p:nvPr/>
          </p:nvSpPr>
          <p:spPr bwMode="auto">
            <a:xfrm>
              <a:off x="382" y="460"/>
              <a:ext cx="1375" cy="312"/>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3" name="Oval 103"/>
            <p:cNvSpPr>
              <a:spLocks/>
            </p:cNvSpPr>
            <p:nvPr/>
          </p:nvSpPr>
          <p:spPr bwMode="auto">
            <a:xfrm>
              <a:off x="107" y="574"/>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4" name="Oval 104"/>
            <p:cNvSpPr>
              <a:spLocks/>
            </p:cNvSpPr>
            <p:nvPr/>
          </p:nvSpPr>
          <p:spPr bwMode="auto">
            <a:xfrm>
              <a:off x="376" y="448"/>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5" name="Oval 105"/>
            <p:cNvSpPr>
              <a:spLocks/>
            </p:cNvSpPr>
            <p:nvPr/>
          </p:nvSpPr>
          <p:spPr bwMode="auto">
            <a:xfrm>
              <a:off x="860" y="580"/>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6" name="Oval 106"/>
            <p:cNvSpPr>
              <a:spLocks/>
            </p:cNvSpPr>
            <p:nvPr/>
          </p:nvSpPr>
          <p:spPr bwMode="auto">
            <a:xfrm>
              <a:off x="986" y="448"/>
              <a:ext cx="31"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7" name="AutoShape 107"/>
            <p:cNvSpPr>
              <a:spLocks/>
            </p:cNvSpPr>
            <p:nvPr/>
          </p:nvSpPr>
          <p:spPr bwMode="auto">
            <a:xfrm rot="5400000">
              <a:off x="22" y="740"/>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8" name="AutoShape 108"/>
            <p:cNvSpPr>
              <a:spLocks/>
            </p:cNvSpPr>
            <p:nvPr/>
          </p:nvSpPr>
          <p:spPr bwMode="auto">
            <a:xfrm rot="5400000">
              <a:off x="774" y="740"/>
              <a:ext cx="454" cy="424"/>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9" name="AutoShape 109"/>
            <p:cNvSpPr>
              <a:spLocks/>
            </p:cNvSpPr>
            <p:nvPr/>
          </p:nvSpPr>
          <p:spPr bwMode="auto">
            <a:xfrm rot="5400000">
              <a:off x="1527" y="741"/>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10" name="AutoShape 110"/>
            <p:cNvSpPr>
              <a:spLocks/>
            </p:cNvSpPr>
            <p:nvPr/>
          </p:nvSpPr>
          <p:spPr bwMode="auto">
            <a:xfrm rot="5400000">
              <a:off x="744" y="1450"/>
              <a:ext cx="517" cy="451"/>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grpSp>
      <p:grpSp>
        <p:nvGrpSpPr>
          <p:cNvPr id="6" name="Group 2"/>
          <p:cNvGrpSpPr>
            <a:grpSpLocks/>
          </p:cNvGrpSpPr>
          <p:nvPr/>
        </p:nvGrpSpPr>
        <p:grpSpPr bwMode="auto">
          <a:xfrm>
            <a:off x="717947" y="990600"/>
            <a:ext cx="1339453" cy="1387451"/>
            <a:chOff x="0" y="0"/>
            <a:chExt cx="2048" cy="2121"/>
          </a:xfrm>
        </p:grpSpPr>
        <p:sp>
          <p:nvSpPr>
            <p:cNvPr id="113" name="Freeform 3"/>
            <p:cNvSpPr>
              <a:spLocks/>
            </p:cNvSpPr>
            <p:nvPr/>
          </p:nvSpPr>
          <p:spPr bwMode="auto">
            <a:xfrm>
              <a:off x="527" y="793"/>
              <a:ext cx="1521" cy="640"/>
            </a:xfrm>
            <a:custGeom>
              <a:avLst/>
              <a:gdLst/>
              <a:ahLst/>
              <a:cxnLst>
                <a:cxn ang="0">
                  <a:pos x="0" y="0"/>
                </a:cxn>
                <a:cxn ang="0">
                  <a:pos x="3270" y="21600"/>
                </a:cxn>
                <a:cxn ang="0">
                  <a:pos x="18417" y="21600"/>
                </a:cxn>
                <a:cxn ang="0">
                  <a:pos x="21600" y="0"/>
                </a:cxn>
                <a:cxn ang="0">
                  <a:pos x="0" y="0"/>
                </a:cxn>
                <a:cxn ang="0">
                  <a:pos x="0" y="0"/>
                </a:cxn>
              </a:cxnLst>
              <a:rect l="0" t="0" r="r" b="b"/>
              <a:pathLst>
                <a:path w="21600" h="21600">
                  <a:moveTo>
                    <a:pt x="0" y="0"/>
                  </a:moveTo>
                  <a:lnTo>
                    <a:pt x="3270" y="21600"/>
                  </a:lnTo>
                  <a:lnTo>
                    <a:pt x="18417" y="21600"/>
                  </a:lnTo>
                  <a:lnTo>
                    <a:pt x="21600" y="0"/>
                  </a:lnTo>
                  <a:lnTo>
                    <a:pt x="0" y="0"/>
                  </a:lnTo>
                  <a:close/>
                  <a:moveTo>
                    <a:pt x="0" y="0"/>
                  </a:moveTo>
                </a:path>
              </a:pathLst>
            </a:custGeom>
            <a:solidFill>
              <a:srgbClr val="FFFFFF"/>
            </a:solid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solidFill>
                  <a:srgbClr val="FFFFFF"/>
                </a:solidFill>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114" name="Line 4"/>
            <p:cNvSpPr>
              <a:spLocks noChangeShapeType="1"/>
            </p:cNvSpPr>
            <p:nvPr/>
          </p:nvSpPr>
          <p:spPr bwMode="auto">
            <a:xfrm>
              <a:off x="935" y="401"/>
              <a:ext cx="0" cy="38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115" name="Line 5"/>
            <p:cNvSpPr>
              <a:spLocks noChangeShapeType="1"/>
            </p:cNvSpPr>
            <p:nvPr/>
          </p:nvSpPr>
          <p:spPr bwMode="auto">
            <a:xfrm>
              <a:off x="1673" y="401"/>
              <a:ext cx="0" cy="38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116" name="Line 6"/>
            <p:cNvSpPr>
              <a:spLocks noChangeShapeType="1"/>
            </p:cNvSpPr>
            <p:nvPr/>
          </p:nvSpPr>
          <p:spPr bwMode="auto">
            <a:xfrm>
              <a:off x="1289" y="1433"/>
              <a:ext cx="0" cy="38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117" name="Line 7"/>
            <p:cNvSpPr>
              <a:spLocks noChangeShapeType="1"/>
            </p:cNvSpPr>
            <p:nvPr/>
          </p:nvSpPr>
          <p:spPr bwMode="auto">
            <a:xfrm rot="10800000" flipH="1">
              <a:off x="295" y="1130"/>
              <a:ext cx="353" cy="0"/>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16" name="Rectangle 8"/>
            <p:cNvSpPr>
              <a:spLocks/>
            </p:cNvSpPr>
            <p:nvPr/>
          </p:nvSpPr>
          <p:spPr bwMode="auto">
            <a:xfrm>
              <a:off x="786" y="0"/>
              <a:ext cx="303" cy="35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a</a:t>
              </a:r>
            </a:p>
          </p:txBody>
        </p:sp>
        <p:sp>
          <p:nvSpPr>
            <p:cNvPr id="80917" name="Rectangle 9"/>
            <p:cNvSpPr>
              <a:spLocks/>
            </p:cNvSpPr>
            <p:nvPr/>
          </p:nvSpPr>
          <p:spPr bwMode="auto">
            <a:xfrm>
              <a:off x="1520" y="1"/>
              <a:ext cx="303" cy="3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b</a:t>
              </a:r>
            </a:p>
          </p:txBody>
        </p:sp>
        <p:sp>
          <p:nvSpPr>
            <p:cNvPr id="80918" name="Rectangle 10"/>
            <p:cNvSpPr>
              <a:spLocks/>
            </p:cNvSpPr>
            <p:nvPr/>
          </p:nvSpPr>
          <p:spPr bwMode="auto">
            <a:xfrm>
              <a:off x="0" y="921"/>
              <a:ext cx="303" cy="3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80919" name="Rectangle 11"/>
            <p:cNvSpPr>
              <a:spLocks/>
            </p:cNvSpPr>
            <p:nvPr/>
          </p:nvSpPr>
          <p:spPr bwMode="auto">
            <a:xfrm>
              <a:off x="1152" y="1761"/>
              <a:ext cx="303" cy="3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o</a:t>
              </a:r>
            </a:p>
          </p:txBody>
        </p:sp>
      </p:grpSp>
      <p:sp>
        <p:nvSpPr>
          <p:cNvPr id="123" name="Down Arrow 122"/>
          <p:cNvSpPr/>
          <p:nvPr/>
        </p:nvSpPr>
        <p:spPr bwMode="auto">
          <a:xfrm>
            <a:off x="1357312" y="2497931"/>
            <a:ext cx="375047" cy="803672"/>
          </a:xfrm>
          <a:prstGeom prst="downArrow">
            <a:avLst/>
          </a:prstGeom>
          <a:solidFill>
            <a:schemeClr val="accent6">
              <a:lumMod val="75000"/>
              <a:alpha val="46000"/>
            </a:schemeClr>
          </a:solidFill>
          <a:ln w="25400" cap="flat" cmpd="sng" algn="ctr">
            <a:noFill/>
            <a:prstDash val="solid"/>
            <a:round/>
            <a:headEnd type="none" w="med" len="med"/>
            <a:tailEnd type="none" w="med" len="med"/>
          </a:ln>
          <a:effectLst/>
        </p:spPr>
        <p:txBody>
          <a:bodyPr lIns="64291" tIns="32146" rIns="64291" bIns="32146">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08" name="Down Arrow 124"/>
          <p:cNvSpPr>
            <a:spLocks noChangeArrowheads="1"/>
          </p:cNvSpPr>
          <p:nvPr/>
        </p:nvSpPr>
        <p:spPr bwMode="auto">
          <a:xfrm rot="-6474883">
            <a:off x="4064124" y="1412975"/>
            <a:ext cx="375047" cy="4047381"/>
          </a:xfrm>
          <a:prstGeom prst="downArrow">
            <a:avLst>
              <a:gd name="adj1" fmla="val 50000"/>
              <a:gd name="adj2" fmla="val 50011"/>
            </a:avLst>
          </a:prstGeom>
          <a:solidFill>
            <a:srgbClr val="800000">
              <a:alpha val="45882"/>
            </a:srgbClr>
          </a:solidFill>
          <a:ln w="25400">
            <a:noFill/>
            <a:round/>
            <a:headEnd/>
            <a:tailEnd/>
          </a:ln>
        </p:spPr>
        <p:txBody>
          <a:bodyPr lIns="64291" tIns="32146" rIns="64291" bIns="32146">
            <a:prstTxWarp prst="textNoShape">
              <a:avLst/>
            </a:prstTxWarp>
          </a:bodyPr>
          <a:lstStyle/>
          <a:p>
            <a:endParaRPr lang="en-US"/>
          </a:p>
        </p:txBody>
      </p:sp>
      <p:sp>
        <p:nvSpPr>
          <p:cNvPr id="80909" name="Down Arrow 125"/>
          <p:cNvSpPr>
            <a:spLocks noChangeArrowheads="1"/>
          </p:cNvSpPr>
          <p:nvPr/>
        </p:nvSpPr>
        <p:spPr bwMode="auto">
          <a:xfrm rot="-7260189">
            <a:off x="2218470" y="2298688"/>
            <a:ext cx="375047" cy="2347392"/>
          </a:xfrm>
          <a:prstGeom prst="downArrow">
            <a:avLst>
              <a:gd name="adj1" fmla="val 50000"/>
              <a:gd name="adj2" fmla="val 50013"/>
            </a:avLst>
          </a:prstGeom>
          <a:solidFill>
            <a:srgbClr val="800000">
              <a:alpha val="45882"/>
            </a:srgbClr>
          </a:solidFill>
          <a:ln w="25400">
            <a:noFill/>
            <a:round/>
            <a:headEnd/>
            <a:tailEnd/>
          </a:ln>
        </p:spPr>
        <p:txBody>
          <a:bodyPr lIns="64291" tIns="32146" rIns="64291" bIns="32146">
            <a:prstTxWarp prst="textNoShape">
              <a:avLst/>
            </a:prstTxWarp>
          </a:bodyPr>
          <a:lstStyle/>
          <a:p>
            <a:endParaRPr lang="en-US"/>
          </a:p>
        </p:txBody>
      </p:sp>
      <p:sp>
        <p:nvSpPr>
          <p:cNvPr id="80910" name="Down Arrow 126"/>
          <p:cNvSpPr>
            <a:spLocks noChangeArrowheads="1"/>
          </p:cNvSpPr>
          <p:nvPr/>
        </p:nvSpPr>
        <p:spPr bwMode="auto">
          <a:xfrm rot="-5551110">
            <a:off x="3074603" y="3287650"/>
            <a:ext cx="375047" cy="3046140"/>
          </a:xfrm>
          <a:prstGeom prst="downArrow">
            <a:avLst>
              <a:gd name="adj1" fmla="val 50000"/>
              <a:gd name="adj2" fmla="val 50011"/>
            </a:avLst>
          </a:prstGeom>
          <a:solidFill>
            <a:srgbClr val="800000">
              <a:alpha val="45882"/>
            </a:srgbClr>
          </a:solidFill>
          <a:ln w="25400">
            <a:noFill/>
            <a:round/>
            <a:headEnd/>
            <a:tailEnd/>
          </a:ln>
        </p:spPr>
        <p:txBody>
          <a:bodyPr lIns="64291" tIns="32146" rIns="64291" bIns="32146">
            <a:prstTxWarp prst="textNoShape">
              <a:avLst/>
            </a:prstTxWarp>
          </a:bodyPr>
          <a:lstStyle/>
          <a:p>
            <a:endParaRPr lang="en-US"/>
          </a:p>
        </p:txBody>
      </p:sp>
    </p:spTree>
    <p:extLst>
      <p:ext uri="{BB962C8B-B14F-4D97-AF65-F5344CB8AC3E}">
        <p14:creationId xmlns:p14="http://schemas.microsoft.com/office/powerpoint/2010/main" val="3647793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reeform 1"/>
          <p:cNvSpPr>
            <a:spLocks/>
          </p:cNvSpPr>
          <p:nvPr/>
        </p:nvSpPr>
        <p:spPr bwMode="auto">
          <a:xfrm>
            <a:off x="6732984" y="1768998"/>
            <a:ext cx="500063" cy="2464594"/>
          </a:xfrm>
          <a:custGeom>
            <a:avLst/>
            <a:gdLst/>
            <a:ahLst/>
            <a:cxnLst>
              <a:cxn ang="0">
                <a:pos x="21600" y="0"/>
              </a:cxn>
              <a:cxn ang="0">
                <a:pos x="0" y="0"/>
              </a:cxn>
              <a:cxn ang="0">
                <a:pos x="0" y="21600"/>
              </a:cxn>
            </a:cxnLst>
            <a:rect l="0" t="0" r="r" b="b"/>
            <a:pathLst>
              <a:path w="21600" h="21600">
                <a:moveTo>
                  <a:pt x="21600" y="0"/>
                </a:moveTo>
                <a:lnTo>
                  <a:pt x="0" y="0"/>
                </a:lnTo>
                <a:lnTo>
                  <a:pt x="0" y="21600"/>
                </a:lnTo>
              </a:path>
            </a:pathLst>
          </a:custGeom>
          <a:noFill/>
          <a:ln w="177800" cap="flat">
            <a:solidFill>
              <a:srgbClr val="47CCFC"/>
            </a:solidFill>
            <a:prstDash val="solid"/>
            <a:miter lim="800000"/>
            <a:headEnd type="none" w="med" len="med"/>
            <a:tailEnd type="none" w="med" len="med"/>
          </a:ln>
        </p:spPr>
        <p:txBody>
          <a:bodyPr lIns="0" tIns="0" rIns="0" bIns="0"/>
          <a:lstStyle/>
          <a:p>
            <a:endParaRPr lang="en-US"/>
          </a:p>
        </p:txBody>
      </p:sp>
      <p:grpSp>
        <p:nvGrpSpPr>
          <p:cNvPr id="2" name="Group 2"/>
          <p:cNvGrpSpPr>
            <a:grpSpLocks/>
          </p:cNvGrpSpPr>
          <p:nvPr/>
        </p:nvGrpSpPr>
        <p:grpSpPr bwMode="auto">
          <a:xfrm>
            <a:off x="1435448" y="2778053"/>
            <a:ext cx="5752951" cy="2095128"/>
            <a:chOff x="0" y="0"/>
            <a:chExt cx="5153" cy="1877"/>
          </a:xfrm>
        </p:grpSpPr>
        <p:sp>
          <p:nvSpPr>
            <p:cNvPr id="49155" name="Freeform 3"/>
            <p:cNvSpPr>
              <a:spLocks/>
            </p:cNvSpPr>
            <p:nvPr/>
          </p:nvSpPr>
          <p:spPr bwMode="auto">
            <a:xfrm>
              <a:off x="0" y="1389"/>
              <a:ext cx="1480" cy="488"/>
            </a:xfrm>
            <a:custGeom>
              <a:avLst/>
              <a:gdLst/>
              <a:ahLst/>
              <a:cxnLst>
                <a:cxn ang="0">
                  <a:pos x="0" y="0"/>
                </a:cxn>
                <a:cxn ang="0">
                  <a:pos x="0" y="21512"/>
                </a:cxn>
                <a:cxn ang="0">
                  <a:pos x="21600" y="21600"/>
                </a:cxn>
              </a:cxnLst>
              <a:rect l="0" t="0" r="r" b="b"/>
              <a:pathLst>
                <a:path w="21600" h="21600">
                  <a:moveTo>
                    <a:pt x="0" y="0"/>
                  </a:moveTo>
                  <a:lnTo>
                    <a:pt x="0" y="21512"/>
                  </a:lnTo>
                  <a:lnTo>
                    <a:pt x="21600" y="21600"/>
                  </a:lnTo>
                </a:path>
              </a:pathLst>
            </a:custGeom>
            <a:noFill/>
            <a:ln w="177800" cap="flat">
              <a:solidFill>
                <a:srgbClr val="47CCFC"/>
              </a:solidFill>
              <a:prstDash val="solid"/>
              <a:round/>
              <a:headEnd type="none" w="med" len="med"/>
              <a:tailEnd type="none" w="med" len="med"/>
            </a:ln>
          </p:spPr>
          <p:txBody>
            <a:bodyPr lIns="0" tIns="0" rIns="0" bIns="0"/>
            <a:lstStyle/>
            <a:p>
              <a:endParaRPr lang="en-US"/>
            </a:p>
          </p:txBody>
        </p:sp>
        <p:sp>
          <p:nvSpPr>
            <p:cNvPr id="49156" name="Freeform 4"/>
            <p:cNvSpPr>
              <a:spLocks/>
            </p:cNvSpPr>
            <p:nvPr/>
          </p:nvSpPr>
          <p:spPr bwMode="auto">
            <a:xfrm rot="10800000" flipH="1">
              <a:off x="1081" y="0"/>
              <a:ext cx="4072" cy="1864"/>
            </a:xfrm>
            <a:custGeom>
              <a:avLst/>
              <a:gdLst/>
              <a:ahLst/>
              <a:cxnLst>
                <a:cxn ang="0">
                  <a:pos x="0" y="0"/>
                </a:cxn>
                <a:cxn ang="0">
                  <a:pos x="0" y="21512"/>
                </a:cxn>
                <a:cxn ang="0">
                  <a:pos x="21600" y="21600"/>
                </a:cxn>
              </a:cxnLst>
              <a:rect l="0" t="0" r="r" b="b"/>
              <a:pathLst>
                <a:path w="21600" h="21600">
                  <a:moveTo>
                    <a:pt x="0" y="0"/>
                  </a:moveTo>
                  <a:lnTo>
                    <a:pt x="0" y="21512"/>
                  </a:lnTo>
                  <a:lnTo>
                    <a:pt x="21600" y="21600"/>
                  </a:lnTo>
                </a:path>
              </a:pathLst>
            </a:custGeom>
            <a:noFill/>
            <a:ln w="177800" cap="flat">
              <a:solidFill>
                <a:srgbClr val="47CCFC"/>
              </a:solidFill>
              <a:prstDash val="solid"/>
              <a:round/>
              <a:headEnd type="none" w="med" len="med"/>
              <a:tailEnd type="none" w="med" len="med"/>
            </a:ln>
          </p:spPr>
          <p:txBody>
            <a:bodyPr lIns="0" tIns="0" rIns="0" bIns="0"/>
            <a:lstStyle/>
            <a:p>
              <a:endParaRPr lang="en-US"/>
            </a:p>
          </p:txBody>
        </p:sp>
      </p:grpSp>
      <p:grpSp>
        <p:nvGrpSpPr>
          <p:cNvPr id="3" name="Group 5"/>
          <p:cNvGrpSpPr>
            <a:grpSpLocks/>
          </p:cNvGrpSpPr>
          <p:nvPr/>
        </p:nvGrpSpPr>
        <p:grpSpPr bwMode="auto">
          <a:xfrm>
            <a:off x="1435448" y="2778053"/>
            <a:ext cx="5752951" cy="2095128"/>
            <a:chOff x="0" y="0"/>
            <a:chExt cx="5153" cy="1877"/>
          </a:xfrm>
        </p:grpSpPr>
        <p:sp>
          <p:nvSpPr>
            <p:cNvPr id="49158" name="Freeform 6"/>
            <p:cNvSpPr>
              <a:spLocks/>
            </p:cNvSpPr>
            <p:nvPr/>
          </p:nvSpPr>
          <p:spPr bwMode="auto">
            <a:xfrm>
              <a:off x="0" y="1389"/>
              <a:ext cx="1480" cy="488"/>
            </a:xfrm>
            <a:custGeom>
              <a:avLst/>
              <a:gdLst/>
              <a:ahLst/>
              <a:cxnLst>
                <a:cxn ang="0">
                  <a:pos x="0" y="0"/>
                </a:cxn>
                <a:cxn ang="0">
                  <a:pos x="0" y="21512"/>
                </a:cxn>
                <a:cxn ang="0">
                  <a:pos x="21600" y="21600"/>
                </a:cxn>
              </a:cxnLst>
              <a:rect l="0" t="0" r="r" b="b"/>
              <a:pathLst>
                <a:path w="21600" h="21600">
                  <a:moveTo>
                    <a:pt x="0" y="0"/>
                  </a:moveTo>
                  <a:lnTo>
                    <a:pt x="0" y="21512"/>
                  </a:lnTo>
                  <a:lnTo>
                    <a:pt x="21600" y="21600"/>
                  </a:lnTo>
                </a:path>
              </a:pathLst>
            </a:custGeom>
            <a:noFill/>
            <a:ln w="177800" cap="flat">
              <a:solidFill>
                <a:srgbClr val="FF2712"/>
              </a:solidFill>
              <a:prstDash val="solid"/>
              <a:round/>
              <a:headEnd type="none" w="med" len="med"/>
              <a:tailEnd type="none" w="med" len="med"/>
            </a:ln>
          </p:spPr>
          <p:txBody>
            <a:bodyPr lIns="0" tIns="0" rIns="0" bIns="0"/>
            <a:lstStyle/>
            <a:p>
              <a:endParaRPr lang="en-US"/>
            </a:p>
          </p:txBody>
        </p:sp>
        <p:sp>
          <p:nvSpPr>
            <p:cNvPr id="49159" name="Freeform 7"/>
            <p:cNvSpPr>
              <a:spLocks/>
            </p:cNvSpPr>
            <p:nvPr/>
          </p:nvSpPr>
          <p:spPr bwMode="auto">
            <a:xfrm rot="10800000" flipH="1">
              <a:off x="1081" y="0"/>
              <a:ext cx="4072" cy="1864"/>
            </a:xfrm>
            <a:custGeom>
              <a:avLst/>
              <a:gdLst/>
              <a:ahLst/>
              <a:cxnLst>
                <a:cxn ang="0">
                  <a:pos x="0" y="0"/>
                </a:cxn>
                <a:cxn ang="0">
                  <a:pos x="0" y="21512"/>
                </a:cxn>
                <a:cxn ang="0">
                  <a:pos x="21600" y="21600"/>
                </a:cxn>
              </a:cxnLst>
              <a:rect l="0" t="0" r="r" b="b"/>
              <a:pathLst>
                <a:path w="21600" h="21600">
                  <a:moveTo>
                    <a:pt x="0" y="0"/>
                  </a:moveTo>
                  <a:lnTo>
                    <a:pt x="0" y="21512"/>
                  </a:lnTo>
                  <a:lnTo>
                    <a:pt x="21600" y="21600"/>
                  </a:lnTo>
                </a:path>
              </a:pathLst>
            </a:custGeom>
            <a:noFill/>
            <a:ln w="177800" cap="flat">
              <a:solidFill>
                <a:srgbClr val="FF2712"/>
              </a:solidFill>
              <a:prstDash val="solid"/>
              <a:round/>
              <a:headEnd type="none" w="med" len="med"/>
              <a:tailEnd type="none" w="med" len="med"/>
            </a:ln>
          </p:spPr>
          <p:txBody>
            <a:bodyPr lIns="0" tIns="0" rIns="0" bIns="0"/>
            <a:lstStyle/>
            <a:p>
              <a:endParaRPr lang="en-US"/>
            </a:p>
          </p:txBody>
        </p:sp>
      </p:grpSp>
      <p:grpSp>
        <p:nvGrpSpPr>
          <p:cNvPr id="4" name="Group 8"/>
          <p:cNvGrpSpPr>
            <a:grpSpLocks/>
          </p:cNvGrpSpPr>
          <p:nvPr/>
        </p:nvGrpSpPr>
        <p:grpSpPr bwMode="auto">
          <a:xfrm>
            <a:off x="581546" y="1041228"/>
            <a:ext cx="6615782" cy="3964781"/>
            <a:chOff x="0" y="0"/>
            <a:chExt cx="5927" cy="3552"/>
          </a:xfrm>
        </p:grpSpPr>
        <p:sp>
          <p:nvSpPr>
            <p:cNvPr id="49161" name="Line 9"/>
            <p:cNvSpPr>
              <a:spLocks noChangeShapeType="1"/>
            </p:cNvSpPr>
            <p:nvPr/>
          </p:nvSpPr>
          <p:spPr bwMode="auto">
            <a:xfrm>
              <a:off x="792" y="1313"/>
              <a:ext cx="0" cy="520"/>
            </a:xfrm>
            <a:prstGeom prst="line">
              <a:avLst/>
            </a:pr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62" name="Line 10"/>
            <p:cNvSpPr>
              <a:spLocks noChangeShapeType="1"/>
            </p:cNvSpPr>
            <p:nvPr/>
          </p:nvSpPr>
          <p:spPr bwMode="auto">
            <a:xfrm flipH="1">
              <a:off x="1534" y="1114"/>
              <a:ext cx="1160" cy="0"/>
            </a:xfrm>
            <a:prstGeom prst="line">
              <a:avLst/>
            </a:pr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63" name="Line 11"/>
            <p:cNvSpPr>
              <a:spLocks noChangeShapeType="1"/>
            </p:cNvSpPr>
            <p:nvPr/>
          </p:nvSpPr>
          <p:spPr bwMode="auto">
            <a:xfrm rot="10800000" flipH="1">
              <a:off x="3275" y="2835"/>
              <a:ext cx="1220" cy="0"/>
            </a:xfrm>
            <a:prstGeom prst="line">
              <a:avLst/>
            </a:pr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64" name="Line 12"/>
            <p:cNvSpPr>
              <a:spLocks noChangeShapeType="1"/>
            </p:cNvSpPr>
            <p:nvPr/>
          </p:nvSpPr>
          <p:spPr bwMode="auto">
            <a:xfrm>
              <a:off x="3275" y="3552"/>
              <a:ext cx="1235" cy="0"/>
            </a:xfrm>
            <a:prstGeom prst="line">
              <a:avLst/>
            </a:pr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65" name="Freeform 13"/>
            <p:cNvSpPr>
              <a:spLocks/>
            </p:cNvSpPr>
            <p:nvPr/>
          </p:nvSpPr>
          <p:spPr bwMode="auto">
            <a:xfrm>
              <a:off x="4049" y="2083"/>
              <a:ext cx="1019" cy="1182"/>
            </a:xfrm>
            <a:custGeom>
              <a:avLst/>
              <a:gdLst/>
              <a:ahLst/>
              <a:cxnLst>
                <a:cxn ang="0">
                  <a:pos x="18346" y="21600"/>
                </a:cxn>
                <a:cxn ang="0">
                  <a:pos x="21600" y="21600"/>
                </a:cxn>
                <a:cxn ang="0">
                  <a:pos x="21600" y="0"/>
                </a:cxn>
                <a:cxn ang="0">
                  <a:pos x="0" y="0"/>
                </a:cxn>
              </a:cxnLst>
              <a:rect l="0" t="0" r="r" b="b"/>
              <a:pathLst>
                <a:path w="21600" h="21600">
                  <a:moveTo>
                    <a:pt x="18346" y="21600"/>
                  </a:moveTo>
                  <a:lnTo>
                    <a:pt x="21600" y="21600"/>
                  </a:lnTo>
                  <a:lnTo>
                    <a:pt x="21600" y="0"/>
                  </a:lnTo>
                  <a:lnTo>
                    <a:pt x="0" y="0"/>
                  </a:lnTo>
                </a:path>
              </a:pathLst>
            </a:cu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66" name="Line 14"/>
            <p:cNvSpPr>
              <a:spLocks noChangeShapeType="1"/>
            </p:cNvSpPr>
            <p:nvPr/>
          </p:nvSpPr>
          <p:spPr bwMode="auto">
            <a:xfrm rot="10800000">
              <a:off x="2947" y="1268"/>
              <a:ext cx="446" cy="1"/>
            </a:xfrm>
            <a:prstGeom prst="line">
              <a:avLst/>
            </a:pr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67" name="Line 15"/>
            <p:cNvSpPr>
              <a:spLocks noChangeShapeType="1"/>
            </p:cNvSpPr>
            <p:nvPr/>
          </p:nvSpPr>
          <p:spPr bwMode="auto">
            <a:xfrm rot="10800000">
              <a:off x="2946" y="849"/>
              <a:ext cx="446" cy="2"/>
            </a:xfrm>
            <a:prstGeom prst="line">
              <a:avLst/>
            </a:pr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68" name="Freeform 16"/>
            <p:cNvSpPr>
              <a:spLocks/>
            </p:cNvSpPr>
            <p:nvPr/>
          </p:nvSpPr>
          <p:spPr bwMode="auto">
            <a:xfrm flipH="1">
              <a:off x="0" y="0"/>
              <a:ext cx="3832" cy="1544"/>
            </a:xfrm>
            <a:custGeom>
              <a:avLst/>
              <a:gdLst/>
              <a:ahLst/>
              <a:cxnLst>
                <a:cxn ang="0">
                  <a:pos x="17144" y="21600"/>
                </a:cxn>
                <a:cxn ang="0">
                  <a:pos x="21600" y="21600"/>
                </a:cxn>
                <a:cxn ang="0">
                  <a:pos x="21600" y="0"/>
                </a:cxn>
                <a:cxn ang="0">
                  <a:pos x="0" y="0"/>
                </a:cxn>
                <a:cxn ang="0">
                  <a:pos x="6" y="8671"/>
                </a:cxn>
              </a:cxnLst>
              <a:rect l="0" t="0" r="r" b="b"/>
              <a:pathLst>
                <a:path w="21600" h="21600">
                  <a:moveTo>
                    <a:pt x="17144" y="21600"/>
                  </a:moveTo>
                  <a:lnTo>
                    <a:pt x="21600" y="21600"/>
                  </a:lnTo>
                  <a:lnTo>
                    <a:pt x="21600" y="0"/>
                  </a:lnTo>
                  <a:lnTo>
                    <a:pt x="0" y="0"/>
                  </a:lnTo>
                  <a:lnTo>
                    <a:pt x="6" y="8671"/>
                  </a:lnTo>
                </a:path>
              </a:pathLst>
            </a:cu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69" name="Line 17"/>
            <p:cNvSpPr>
              <a:spLocks noChangeShapeType="1"/>
            </p:cNvSpPr>
            <p:nvPr/>
          </p:nvSpPr>
          <p:spPr bwMode="auto">
            <a:xfrm flipH="1">
              <a:off x="1226" y="1114"/>
              <a:ext cx="245" cy="0"/>
            </a:xfrm>
            <a:prstGeom prst="line">
              <a:avLst/>
            </a:pr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70" name="AutoShape 18"/>
            <p:cNvSpPr>
              <a:spLocks/>
            </p:cNvSpPr>
            <p:nvPr/>
          </p:nvSpPr>
          <p:spPr bwMode="auto">
            <a:xfrm rot="-5400000">
              <a:off x="3195" y="1587"/>
              <a:ext cx="202" cy="907"/>
            </a:xfrm>
            <a:custGeom>
              <a:avLst/>
              <a:gdLst>
                <a:gd name="T0" fmla="*/ 10800 w 21600"/>
                <a:gd name="T1" fmla="*/ 10800 h 21600"/>
              </a:gdLst>
              <a:ahLst/>
              <a:cxnLst>
                <a:cxn ang="0">
                  <a:pos x="T0" y="T1"/>
                </a:cxn>
              </a:cxnLst>
              <a:rect l="0" t="0" r="r" b="b"/>
              <a:pathLst>
                <a:path w="21600" h="21600">
                  <a:moveTo>
                    <a:pt x="21600" y="21600"/>
                  </a:moveTo>
                  <a:lnTo>
                    <a:pt x="21600" y="0"/>
                  </a:lnTo>
                  <a:lnTo>
                    <a:pt x="0" y="0"/>
                  </a:lnTo>
                </a:path>
              </a:pathLst>
            </a:cu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71" name="AutoShape 19"/>
            <p:cNvSpPr>
              <a:spLocks/>
            </p:cNvSpPr>
            <p:nvPr/>
          </p:nvSpPr>
          <p:spPr bwMode="auto">
            <a:xfrm rot="5400000">
              <a:off x="3592" y="2075"/>
              <a:ext cx="127" cy="479"/>
            </a:xfrm>
            <a:custGeom>
              <a:avLst/>
              <a:gdLst>
                <a:gd name="T0" fmla="*/ 10800 w 21600"/>
                <a:gd name="T1" fmla="*/ 10800 h 21600"/>
              </a:gdLst>
              <a:ahLst/>
              <a:cxnLst>
                <a:cxn ang="0">
                  <a:pos x="T0" y="T1"/>
                </a:cxn>
              </a:cxnLst>
              <a:rect l="0" t="0" r="r" b="b"/>
              <a:pathLst>
                <a:path w="21600" h="21600">
                  <a:moveTo>
                    <a:pt x="21600" y="21600"/>
                  </a:moveTo>
                  <a:lnTo>
                    <a:pt x="21600" y="0"/>
                  </a:lnTo>
                  <a:lnTo>
                    <a:pt x="0" y="0"/>
                  </a:lnTo>
                </a:path>
              </a:pathLst>
            </a:custGeom>
            <a:noFill/>
            <a:ln w="177800" cap="flat">
              <a:solidFill>
                <a:srgbClr val="FF2712"/>
              </a:solidFill>
              <a:prstDash val="solid"/>
              <a:miter lim="800000"/>
              <a:headEnd type="none" w="med" len="med"/>
              <a:tailEnd type="none" w="med" len="med"/>
            </a:ln>
          </p:spPr>
          <p:txBody>
            <a:bodyPr lIns="0" tIns="0" rIns="0" bIns="0"/>
            <a:lstStyle/>
            <a:p>
              <a:endParaRPr lang="en-US"/>
            </a:p>
          </p:txBody>
        </p:sp>
        <p:sp>
          <p:nvSpPr>
            <p:cNvPr id="49172" name="Line 20"/>
            <p:cNvSpPr>
              <a:spLocks noChangeShapeType="1"/>
            </p:cNvSpPr>
            <p:nvPr/>
          </p:nvSpPr>
          <p:spPr bwMode="auto">
            <a:xfrm rot="10800000" flipH="1">
              <a:off x="5070" y="3267"/>
              <a:ext cx="857" cy="0"/>
            </a:xfrm>
            <a:prstGeom prst="line">
              <a:avLst/>
            </a:prstGeom>
            <a:noFill/>
            <a:ln w="177800" cap="flat">
              <a:solidFill>
                <a:srgbClr val="FF2712"/>
              </a:solidFill>
              <a:prstDash val="solid"/>
              <a:miter lim="800000"/>
              <a:headEnd type="none" w="med" len="med"/>
              <a:tailEnd type="none" w="med" len="med"/>
            </a:ln>
          </p:spPr>
          <p:txBody>
            <a:bodyPr lIns="0" tIns="0" rIns="0" bIns="0"/>
            <a:lstStyle/>
            <a:p>
              <a:endParaRPr lang="en-US"/>
            </a:p>
          </p:txBody>
        </p:sp>
      </p:grpSp>
      <p:grpSp>
        <p:nvGrpSpPr>
          <p:cNvPr id="5" name="Group 21"/>
          <p:cNvGrpSpPr>
            <a:grpSpLocks/>
          </p:cNvGrpSpPr>
          <p:nvPr/>
        </p:nvGrpSpPr>
        <p:grpSpPr bwMode="auto">
          <a:xfrm>
            <a:off x="2946797" y="1242146"/>
            <a:ext cx="4223742" cy="598289"/>
            <a:chOff x="0" y="0"/>
            <a:chExt cx="3784" cy="536"/>
          </a:xfrm>
        </p:grpSpPr>
        <p:sp>
          <p:nvSpPr>
            <p:cNvPr id="49174" name="Freeform 22"/>
            <p:cNvSpPr>
              <a:spLocks/>
            </p:cNvSpPr>
            <p:nvPr/>
          </p:nvSpPr>
          <p:spPr bwMode="auto">
            <a:xfrm>
              <a:off x="184" y="240"/>
              <a:ext cx="3599" cy="296"/>
            </a:xfrm>
            <a:custGeom>
              <a:avLst/>
              <a:gdLst/>
              <a:ahLst/>
              <a:cxnLst>
                <a:cxn ang="0">
                  <a:pos x="21600" y="0"/>
                </a:cxn>
                <a:cxn ang="0">
                  <a:pos x="1056" y="0"/>
                </a:cxn>
                <a:cxn ang="0">
                  <a:pos x="1056" y="21600"/>
                </a:cxn>
                <a:cxn ang="0">
                  <a:pos x="0" y="21600"/>
                </a:cxn>
              </a:cxnLst>
              <a:rect l="0" t="0" r="r" b="b"/>
              <a:pathLst>
                <a:path w="21600" h="21600">
                  <a:moveTo>
                    <a:pt x="21600" y="0"/>
                  </a:moveTo>
                  <a:lnTo>
                    <a:pt x="1056" y="0"/>
                  </a:lnTo>
                  <a:lnTo>
                    <a:pt x="1056" y="21600"/>
                  </a:lnTo>
                  <a:lnTo>
                    <a:pt x="0" y="21600"/>
                  </a:lnTo>
                </a:path>
              </a:pathLst>
            </a:custGeom>
            <a:noFill/>
            <a:ln w="177800" cap="flat">
              <a:solidFill>
                <a:srgbClr val="47CCFC"/>
              </a:solidFill>
              <a:prstDash val="solid"/>
              <a:miter lim="800000"/>
              <a:headEnd type="none" w="med" len="med"/>
              <a:tailEnd type="none" w="med" len="med"/>
            </a:ln>
          </p:spPr>
          <p:txBody>
            <a:bodyPr lIns="0" tIns="0" rIns="0" bIns="0"/>
            <a:lstStyle/>
            <a:p>
              <a:endParaRPr lang="en-US"/>
            </a:p>
          </p:txBody>
        </p:sp>
        <p:sp>
          <p:nvSpPr>
            <p:cNvPr id="49175" name="Freeform 23"/>
            <p:cNvSpPr>
              <a:spLocks/>
            </p:cNvSpPr>
            <p:nvPr/>
          </p:nvSpPr>
          <p:spPr bwMode="auto">
            <a:xfrm>
              <a:off x="0" y="0"/>
              <a:ext cx="3784" cy="464"/>
            </a:xfrm>
            <a:custGeom>
              <a:avLst/>
              <a:gdLst/>
              <a:ahLst/>
              <a:cxnLst>
                <a:cxn ang="0">
                  <a:pos x="21600" y="0"/>
                </a:cxn>
                <a:cxn ang="0">
                  <a:pos x="0" y="0"/>
                </a:cxn>
                <a:cxn ang="0">
                  <a:pos x="0" y="21600"/>
                </a:cxn>
              </a:cxnLst>
              <a:rect l="0" t="0" r="r" b="b"/>
              <a:pathLst>
                <a:path w="21600" h="21600">
                  <a:moveTo>
                    <a:pt x="21600" y="0"/>
                  </a:moveTo>
                  <a:lnTo>
                    <a:pt x="0" y="0"/>
                  </a:lnTo>
                  <a:lnTo>
                    <a:pt x="0" y="21600"/>
                  </a:lnTo>
                </a:path>
              </a:pathLst>
            </a:custGeom>
            <a:noFill/>
            <a:ln w="177800" cap="flat">
              <a:solidFill>
                <a:srgbClr val="47CCFC"/>
              </a:solidFill>
              <a:prstDash val="solid"/>
              <a:miter lim="800000"/>
              <a:headEnd type="none" w="med" len="med"/>
              <a:tailEnd type="none" w="med" len="med"/>
            </a:ln>
          </p:spPr>
          <p:txBody>
            <a:bodyPr lIns="0" tIns="0" rIns="0" bIns="0"/>
            <a:lstStyle/>
            <a:p>
              <a:endParaRPr lang="en-US"/>
            </a:p>
          </p:txBody>
        </p:sp>
      </p:grpSp>
      <p:sp>
        <p:nvSpPr>
          <p:cNvPr id="49176" name="Freeform 24"/>
          <p:cNvSpPr>
            <a:spLocks/>
          </p:cNvSpPr>
          <p:nvPr/>
        </p:nvSpPr>
        <p:spPr bwMode="auto">
          <a:xfrm flipH="1">
            <a:off x="580430" y="1045693"/>
            <a:ext cx="4277320" cy="1723430"/>
          </a:xfrm>
          <a:custGeom>
            <a:avLst/>
            <a:gdLst/>
            <a:ahLst/>
            <a:cxnLst>
              <a:cxn ang="0">
                <a:pos x="17144" y="21600"/>
              </a:cxn>
              <a:cxn ang="0">
                <a:pos x="21600" y="21600"/>
              </a:cxn>
              <a:cxn ang="0">
                <a:pos x="21600" y="0"/>
              </a:cxn>
              <a:cxn ang="0">
                <a:pos x="0" y="0"/>
              </a:cxn>
              <a:cxn ang="0">
                <a:pos x="6" y="8671"/>
              </a:cxn>
            </a:cxnLst>
            <a:rect l="0" t="0" r="r" b="b"/>
            <a:pathLst>
              <a:path w="21600" h="21600">
                <a:moveTo>
                  <a:pt x="17144" y="21600"/>
                </a:moveTo>
                <a:lnTo>
                  <a:pt x="21600" y="21600"/>
                </a:lnTo>
                <a:lnTo>
                  <a:pt x="21600" y="0"/>
                </a:lnTo>
                <a:lnTo>
                  <a:pt x="0" y="0"/>
                </a:lnTo>
                <a:lnTo>
                  <a:pt x="6" y="8671"/>
                </a:lnTo>
              </a:path>
            </a:pathLst>
          </a:custGeom>
          <a:noFill/>
          <a:ln w="177800" cap="flat">
            <a:solidFill>
              <a:srgbClr val="47CCFC"/>
            </a:solidFill>
            <a:prstDash val="solid"/>
            <a:miter lim="800000"/>
            <a:headEnd type="none" w="med" len="med"/>
            <a:tailEnd type="none" w="med" len="med"/>
          </a:ln>
        </p:spPr>
        <p:txBody>
          <a:bodyPr lIns="0" tIns="0" rIns="0" bIns="0"/>
          <a:lstStyle/>
          <a:p>
            <a:endParaRPr lang="en-US"/>
          </a:p>
        </p:txBody>
      </p:sp>
      <p:grpSp>
        <p:nvGrpSpPr>
          <p:cNvPr id="6" name="Group 25"/>
          <p:cNvGrpSpPr>
            <a:grpSpLocks/>
          </p:cNvGrpSpPr>
          <p:nvPr/>
        </p:nvGrpSpPr>
        <p:grpSpPr bwMode="auto">
          <a:xfrm>
            <a:off x="1437680" y="2778053"/>
            <a:ext cx="5751835" cy="2095128"/>
            <a:chOff x="0" y="0"/>
            <a:chExt cx="5153" cy="1877"/>
          </a:xfrm>
        </p:grpSpPr>
        <p:sp>
          <p:nvSpPr>
            <p:cNvPr id="49178" name="Freeform 26"/>
            <p:cNvSpPr>
              <a:spLocks/>
            </p:cNvSpPr>
            <p:nvPr/>
          </p:nvSpPr>
          <p:spPr bwMode="auto">
            <a:xfrm>
              <a:off x="0" y="1389"/>
              <a:ext cx="1480" cy="488"/>
            </a:xfrm>
            <a:custGeom>
              <a:avLst/>
              <a:gdLst/>
              <a:ahLst/>
              <a:cxnLst>
                <a:cxn ang="0">
                  <a:pos x="0" y="0"/>
                </a:cxn>
                <a:cxn ang="0">
                  <a:pos x="0" y="21512"/>
                </a:cxn>
                <a:cxn ang="0">
                  <a:pos x="21600" y="21600"/>
                </a:cxn>
              </a:cxnLst>
              <a:rect l="0" t="0" r="r" b="b"/>
              <a:pathLst>
                <a:path w="21600" h="21600">
                  <a:moveTo>
                    <a:pt x="0" y="0"/>
                  </a:moveTo>
                  <a:lnTo>
                    <a:pt x="0" y="21512"/>
                  </a:lnTo>
                  <a:lnTo>
                    <a:pt x="21600" y="21600"/>
                  </a:lnTo>
                </a:path>
              </a:pathLst>
            </a:custGeom>
            <a:noFill/>
            <a:ln w="177800" cap="flat">
              <a:solidFill>
                <a:srgbClr val="47CCFC"/>
              </a:solidFill>
              <a:prstDash val="solid"/>
              <a:round/>
              <a:headEnd type="none" w="med" len="med"/>
              <a:tailEnd type="none" w="med" len="med"/>
            </a:ln>
          </p:spPr>
          <p:txBody>
            <a:bodyPr lIns="0" tIns="0" rIns="0" bIns="0"/>
            <a:lstStyle/>
            <a:p>
              <a:endParaRPr lang="en-US"/>
            </a:p>
          </p:txBody>
        </p:sp>
        <p:sp>
          <p:nvSpPr>
            <p:cNvPr id="49179" name="Freeform 27"/>
            <p:cNvSpPr>
              <a:spLocks/>
            </p:cNvSpPr>
            <p:nvPr/>
          </p:nvSpPr>
          <p:spPr bwMode="auto">
            <a:xfrm rot="10800000" flipH="1">
              <a:off x="1081" y="0"/>
              <a:ext cx="4072" cy="1864"/>
            </a:xfrm>
            <a:custGeom>
              <a:avLst/>
              <a:gdLst/>
              <a:ahLst/>
              <a:cxnLst>
                <a:cxn ang="0">
                  <a:pos x="0" y="0"/>
                </a:cxn>
                <a:cxn ang="0">
                  <a:pos x="0" y="21512"/>
                </a:cxn>
                <a:cxn ang="0">
                  <a:pos x="21600" y="21600"/>
                </a:cxn>
              </a:cxnLst>
              <a:rect l="0" t="0" r="r" b="b"/>
              <a:pathLst>
                <a:path w="21600" h="21600">
                  <a:moveTo>
                    <a:pt x="0" y="0"/>
                  </a:moveTo>
                  <a:lnTo>
                    <a:pt x="0" y="21512"/>
                  </a:lnTo>
                  <a:lnTo>
                    <a:pt x="21600" y="21600"/>
                  </a:lnTo>
                </a:path>
              </a:pathLst>
            </a:custGeom>
            <a:noFill/>
            <a:ln w="177800" cap="flat">
              <a:solidFill>
                <a:srgbClr val="47CCFC"/>
              </a:solidFill>
              <a:prstDash val="solid"/>
              <a:round/>
              <a:headEnd type="none" w="med" len="med"/>
              <a:tailEnd type="none" w="med" len="med"/>
            </a:ln>
          </p:spPr>
          <p:txBody>
            <a:bodyPr lIns="0" tIns="0" rIns="0" bIns="0"/>
            <a:lstStyle/>
            <a:p>
              <a:endParaRPr lang="en-US"/>
            </a:p>
          </p:txBody>
        </p:sp>
      </p:grpSp>
      <p:sp>
        <p:nvSpPr>
          <p:cNvPr id="49180" name="Rectangle 28"/>
          <p:cNvSpPr>
            <a:spLocks noGrp="1" noChangeArrowheads="1"/>
          </p:cNvSpPr>
          <p:nvPr>
            <p:ph type="title"/>
          </p:nvPr>
        </p:nvSpPr>
        <p:spPr>
          <a:ln/>
        </p:spPr>
        <p:txBody>
          <a:bodyPr/>
          <a:lstStyle/>
          <a:p>
            <a:r>
              <a:rPr lang="en-US" dirty="0" smtClean="0"/>
              <a:t>Execution Lease Architecture</a:t>
            </a:r>
            <a:endParaRPr lang="en-US" dirty="0"/>
          </a:p>
        </p:txBody>
      </p:sp>
      <p:grpSp>
        <p:nvGrpSpPr>
          <p:cNvPr id="7" name="Group 29"/>
          <p:cNvGrpSpPr>
            <a:grpSpLocks/>
          </p:cNvGrpSpPr>
          <p:nvPr/>
        </p:nvGrpSpPr>
        <p:grpSpPr bwMode="auto">
          <a:xfrm>
            <a:off x="1464469" y="2286920"/>
            <a:ext cx="1449958" cy="802556"/>
            <a:chOff x="0" y="0"/>
            <a:chExt cx="1299" cy="719"/>
          </a:xfrm>
        </p:grpSpPr>
        <p:sp>
          <p:nvSpPr>
            <p:cNvPr id="49182" name="Line 30"/>
            <p:cNvSpPr>
              <a:spLocks noChangeShapeType="1"/>
            </p:cNvSpPr>
            <p:nvPr/>
          </p:nvSpPr>
          <p:spPr bwMode="auto">
            <a:xfrm flipH="1">
              <a:off x="744" y="0"/>
              <a:ext cx="555" cy="0"/>
            </a:xfrm>
            <a:prstGeom prst="line">
              <a:avLst/>
            </a:prstGeom>
            <a:noFill/>
            <a:ln w="177800" cap="flat">
              <a:solidFill>
                <a:srgbClr val="47CCFC"/>
              </a:solidFill>
              <a:prstDash val="solid"/>
              <a:miter lim="800000"/>
              <a:headEnd type="none" w="med" len="med"/>
              <a:tailEnd type="none" w="med" len="med"/>
            </a:ln>
          </p:spPr>
          <p:txBody>
            <a:bodyPr lIns="0" tIns="0" rIns="0" bIns="0"/>
            <a:lstStyle/>
            <a:p>
              <a:endParaRPr lang="en-US"/>
            </a:p>
          </p:txBody>
        </p:sp>
        <p:sp>
          <p:nvSpPr>
            <p:cNvPr id="49183" name="Line 31"/>
            <p:cNvSpPr>
              <a:spLocks noChangeShapeType="1"/>
            </p:cNvSpPr>
            <p:nvPr/>
          </p:nvSpPr>
          <p:spPr bwMode="auto">
            <a:xfrm flipH="1">
              <a:off x="432" y="0"/>
              <a:ext cx="244" cy="0"/>
            </a:xfrm>
            <a:prstGeom prst="line">
              <a:avLst/>
            </a:prstGeom>
            <a:noFill/>
            <a:ln w="177800" cap="flat">
              <a:solidFill>
                <a:srgbClr val="47CCFC"/>
              </a:solidFill>
              <a:prstDash val="solid"/>
              <a:miter lim="800000"/>
              <a:headEnd type="none" w="med" len="med"/>
              <a:tailEnd type="none" w="med" len="med"/>
            </a:ln>
          </p:spPr>
          <p:txBody>
            <a:bodyPr lIns="0" tIns="0" rIns="0" bIns="0"/>
            <a:lstStyle/>
            <a:p>
              <a:endParaRPr lang="en-US"/>
            </a:p>
          </p:txBody>
        </p:sp>
        <p:sp>
          <p:nvSpPr>
            <p:cNvPr id="49184" name="Line 32"/>
            <p:cNvSpPr>
              <a:spLocks noChangeShapeType="1"/>
            </p:cNvSpPr>
            <p:nvPr/>
          </p:nvSpPr>
          <p:spPr bwMode="auto">
            <a:xfrm>
              <a:off x="0" y="200"/>
              <a:ext cx="0" cy="519"/>
            </a:xfrm>
            <a:prstGeom prst="line">
              <a:avLst/>
            </a:prstGeom>
            <a:noFill/>
            <a:ln w="177800" cap="flat">
              <a:solidFill>
                <a:srgbClr val="47CCFC"/>
              </a:solidFill>
              <a:prstDash val="solid"/>
              <a:miter lim="800000"/>
              <a:headEnd type="none" w="med" len="med"/>
              <a:tailEnd type="none" w="med" len="med"/>
            </a:ln>
          </p:spPr>
          <p:txBody>
            <a:bodyPr lIns="0" tIns="0" rIns="0" bIns="0"/>
            <a:lstStyle/>
            <a:p>
              <a:endParaRPr lang="en-US"/>
            </a:p>
          </p:txBody>
        </p:sp>
      </p:grpSp>
      <p:sp>
        <p:nvSpPr>
          <p:cNvPr id="49185" name="Line 33"/>
          <p:cNvSpPr>
            <a:spLocks noChangeShapeType="1"/>
          </p:cNvSpPr>
          <p:nvPr/>
        </p:nvSpPr>
        <p:spPr bwMode="auto">
          <a:xfrm>
            <a:off x="1465585" y="2507930"/>
            <a:ext cx="0" cy="579314"/>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186" name="Rectangle 34"/>
          <p:cNvSpPr>
            <a:spLocks/>
          </p:cNvSpPr>
          <p:nvPr/>
        </p:nvSpPr>
        <p:spPr bwMode="auto">
          <a:xfrm>
            <a:off x="556990" y="3071616"/>
            <a:ext cx="1764729" cy="1263551"/>
          </a:xfrm>
          <a:prstGeom prst="rect">
            <a:avLst/>
          </a:prstGeom>
          <a:solidFill>
            <a:schemeClr val="bg1"/>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28573" bIns="0"/>
          <a:lstStyle/>
          <a:p>
            <a:pPr marL="27905"/>
            <a:r>
              <a:rPr lang="en-US" sz="1700" dirty="0" err="1">
                <a:ea typeface="Helvetica Neue Light" charset="0"/>
                <a:cs typeface="Helvetica Neue Light" charset="0"/>
              </a:rPr>
              <a:t>Instr</a:t>
            </a:r>
            <a:r>
              <a:rPr lang="en-US" sz="1700" dirty="0">
                <a:ea typeface="Helvetica Neue Light" charset="0"/>
                <a:cs typeface="Helvetica Neue Light" charset="0"/>
              </a:rPr>
              <a:t> </a:t>
            </a:r>
            <a:r>
              <a:rPr lang="en-US" sz="1700" dirty="0" err="1">
                <a:ea typeface="Helvetica Neue Light" charset="0"/>
                <a:cs typeface="Helvetica Neue Light" charset="0"/>
              </a:rPr>
              <a:t>Mem</a:t>
            </a:r>
            <a:endParaRPr lang="en-US" sz="1700" dirty="0">
              <a:ea typeface="Helvetica Neue Light" charset="0"/>
              <a:cs typeface="Helvetica Neue Light" charset="0"/>
            </a:endParaRPr>
          </a:p>
        </p:txBody>
      </p:sp>
      <p:sp>
        <p:nvSpPr>
          <p:cNvPr id="49187" name="Rectangle 35"/>
          <p:cNvSpPr>
            <a:spLocks/>
          </p:cNvSpPr>
          <p:nvPr/>
        </p:nvSpPr>
        <p:spPr bwMode="auto">
          <a:xfrm>
            <a:off x="4373315" y="1738861"/>
            <a:ext cx="887388" cy="428625"/>
          </a:xfrm>
          <a:prstGeom prst="rect">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28573" bIns="0" anchor="ctr"/>
          <a:lstStyle/>
          <a:p>
            <a:pPr marL="27905" algn="ctr"/>
            <a:r>
              <a:rPr lang="en-US" sz="1700" dirty="0">
                <a:ea typeface="Helvetica Neue Light" charset="0"/>
                <a:cs typeface="Helvetica Neue Light" charset="0"/>
              </a:rPr>
              <a:t>+4</a:t>
            </a:r>
          </a:p>
        </p:txBody>
      </p:sp>
      <p:sp>
        <p:nvSpPr>
          <p:cNvPr id="49188" name="Line 36"/>
          <p:cNvSpPr>
            <a:spLocks noChangeShapeType="1"/>
          </p:cNvSpPr>
          <p:nvPr/>
        </p:nvSpPr>
        <p:spPr bwMode="auto">
          <a:xfrm flipH="1">
            <a:off x="2293814" y="2284687"/>
            <a:ext cx="1294805" cy="0"/>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189" name="Rectangle 37"/>
          <p:cNvSpPr>
            <a:spLocks/>
          </p:cNvSpPr>
          <p:nvPr/>
        </p:nvSpPr>
        <p:spPr bwMode="auto">
          <a:xfrm>
            <a:off x="4371082" y="2271293"/>
            <a:ext cx="1615158" cy="380628"/>
          </a:xfrm>
          <a:prstGeom prst="rect">
            <a:avLst/>
          </a:prstGeom>
          <a:noFill/>
          <a:ln w="12700" cap="flat">
            <a:noFill/>
            <a:miter lim="800000"/>
            <a:headEnd type="none" w="med" len="med"/>
            <a:tailEnd type="none" w="med" len="med"/>
          </a:ln>
        </p:spPr>
        <p:txBody>
          <a:bodyPr lIns="0" tIns="0" rIns="28573" bIns="0"/>
          <a:lstStyle/>
          <a:p>
            <a:pPr marL="27905"/>
            <a:r>
              <a:rPr lang="en-US" sz="1700" dirty="0">
                <a:ea typeface="Helvetica Neue Light" charset="0"/>
                <a:cs typeface="Helvetica Neue Light" charset="0"/>
              </a:rPr>
              <a:t>jump target</a:t>
            </a:r>
          </a:p>
        </p:txBody>
      </p:sp>
      <p:sp>
        <p:nvSpPr>
          <p:cNvPr id="49190" name="Line 38"/>
          <p:cNvSpPr>
            <a:spLocks noChangeShapeType="1"/>
          </p:cNvSpPr>
          <p:nvPr/>
        </p:nvSpPr>
        <p:spPr bwMode="auto">
          <a:xfrm rot="10800000" flipH="1">
            <a:off x="4237137" y="4205687"/>
            <a:ext cx="1361777" cy="0"/>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191" name="Line 39"/>
          <p:cNvSpPr>
            <a:spLocks noChangeShapeType="1"/>
          </p:cNvSpPr>
          <p:nvPr/>
        </p:nvSpPr>
        <p:spPr bwMode="auto">
          <a:xfrm>
            <a:off x="4237137" y="5006010"/>
            <a:ext cx="1378521" cy="0"/>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192" name="Freeform 40"/>
          <p:cNvSpPr>
            <a:spLocks/>
          </p:cNvSpPr>
          <p:nvPr/>
        </p:nvSpPr>
        <p:spPr bwMode="auto">
          <a:xfrm>
            <a:off x="5101084" y="3366297"/>
            <a:ext cx="1137419" cy="1319361"/>
          </a:xfrm>
          <a:custGeom>
            <a:avLst/>
            <a:gdLst/>
            <a:ahLst/>
            <a:cxnLst>
              <a:cxn ang="0">
                <a:pos x="18346" y="21600"/>
              </a:cxn>
              <a:cxn ang="0">
                <a:pos x="21600" y="21600"/>
              </a:cxn>
              <a:cxn ang="0">
                <a:pos x="21600" y="0"/>
              </a:cxn>
              <a:cxn ang="0">
                <a:pos x="0" y="0"/>
              </a:cxn>
            </a:cxnLst>
            <a:rect l="0" t="0" r="r" b="b"/>
            <a:pathLst>
              <a:path w="21600" h="21600">
                <a:moveTo>
                  <a:pt x="18346" y="21600"/>
                </a:moveTo>
                <a:lnTo>
                  <a:pt x="21600" y="21600"/>
                </a:lnTo>
                <a:lnTo>
                  <a:pt x="21600" y="0"/>
                </a:lnTo>
                <a:lnTo>
                  <a:pt x="0" y="0"/>
                </a:lnTo>
              </a:path>
            </a:pathLst>
          </a:cu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193" name="Rectangle 41"/>
          <p:cNvSpPr>
            <a:spLocks/>
          </p:cNvSpPr>
          <p:nvPr/>
        </p:nvSpPr>
        <p:spPr bwMode="auto">
          <a:xfrm>
            <a:off x="4555257" y="5009359"/>
            <a:ext cx="542479" cy="402952"/>
          </a:xfrm>
          <a:prstGeom prst="rect">
            <a:avLst/>
          </a:prstGeom>
          <a:noFill/>
          <a:ln w="12700" cap="flat">
            <a:noFill/>
            <a:miter lim="800000"/>
            <a:headEnd type="none" w="med" len="med"/>
            <a:tailEnd type="none" w="med" len="med"/>
          </a:ln>
        </p:spPr>
        <p:txBody>
          <a:bodyPr lIns="0" tIns="0" rIns="28573" bIns="0"/>
          <a:lstStyle/>
          <a:p>
            <a:pPr marL="27905"/>
            <a:r>
              <a:rPr lang="en-US" sz="1700" dirty="0">
                <a:ea typeface="Helvetica Neue Light" charset="0"/>
                <a:cs typeface="Helvetica Neue Light" charset="0"/>
              </a:rPr>
              <a:t>R1</a:t>
            </a:r>
          </a:p>
        </p:txBody>
      </p:sp>
      <p:sp>
        <p:nvSpPr>
          <p:cNvPr id="49194" name="Rectangle 42"/>
          <p:cNvSpPr>
            <a:spLocks/>
          </p:cNvSpPr>
          <p:nvPr/>
        </p:nvSpPr>
        <p:spPr bwMode="auto">
          <a:xfrm>
            <a:off x="4551908" y="4226895"/>
            <a:ext cx="519038" cy="346025"/>
          </a:xfrm>
          <a:prstGeom prst="rect">
            <a:avLst/>
          </a:prstGeom>
          <a:noFill/>
          <a:ln w="12700" cap="flat">
            <a:noFill/>
            <a:miter lim="800000"/>
            <a:headEnd type="none" w="med" len="med"/>
            <a:tailEnd type="none" w="med" len="med"/>
          </a:ln>
        </p:spPr>
        <p:txBody>
          <a:bodyPr lIns="0" tIns="0" rIns="28573" bIns="0"/>
          <a:lstStyle/>
          <a:p>
            <a:pPr marL="27905"/>
            <a:r>
              <a:rPr lang="en-US" sz="1700" dirty="0">
                <a:ea typeface="Helvetica Neue Light" charset="0"/>
                <a:cs typeface="Helvetica Neue Light" charset="0"/>
              </a:rPr>
              <a:t>R2</a:t>
            </a:r>
          </a:p>
        </p:txBody>
      </p:sp>
      <p:sp>
        <p:nvSpPr>
          <p:cNvPr id="49195" name="Freeform 43"/>
          <p:cNvSpPr>
            <a:spLocks/>
          </p:cNvSpPr>
          <p:nvPr/>
        </p:nvSpPr>
        <p:spPr bwMode="auto">
          <a:xfrm>
            <a:off x="5595566" y="3951191"/>
            <a:ext cx="505643" cy="1387450"/>
          </a:xfrm>
          <a:custGeom>
            <a:avLst/>
            <a:gdLst/>
            <a:ahLst/>
            <a:cxnLst>
              <a:cxn ang="0">
                <a:pos x="0" y="0"/>
              </a:cxn>
              <a:cxn ang="0">
                <a:pos x="148" y="9622"/>
              </a:cxn>
              <a:cxn ang="0">
                <a:pos x="7397" y="10865"/>
              </a:cxn>
              <a:cxn ang="0">
                <a:pos x="296" y="12149"/>
              </a:cxn>
              <a:cxn ang="0">
                <a:pos x="296" y="21600"/>
              </a:cxn>
              <a:cxn ang="0">
                <a:pos x="21600" y="16887"/>
              </a:cxn>
              <a:cxn ang="0">
                <a:pos x="21008" y="4975"/>
              </a:cxn>
              <a:cxn ang="0">
                <a:pos x="0" y="0"/>
              </a:cxn>
              <a:cxn ang="0">
                <a:pos x="0" y="0"/>
              </a:cxn>
            </a:cxnLst>
            <a:rect l="0" t="0" r="r" b="b"/>
            <a:pathLst>
              <a:path w="21600" h="21600">
                <a:moveTo>
                  <a:pt x="0" y="0"/>
                </a:moveTo>
                <a:cubicBezTo>
                  <a:pt x="49" y="3207"/>
                  <a:pt x="99" y="6415"/>
                  <a:pt x="148" y="9622"/>
                </a:cubicBezTo>
                <a:lnTo>
                  <a:pt x="7397" y="10865"/>
                </a:lnTo>
                <a:lnTo>
                  <a:pt x="296" y="12149"/>
                </a:lnTo>
                <a:cubicBezTo>
                  <a:pt x="296" y="15299"/>
                  <a:pt x="296" y="18450"/>
                  <a:pt x="296" y="21600"/>
                </a:cubicBezTo>
                <a:lnTo>
                  <a:pt x="21600" y="16887"/>
                </a:lnTo>
                <a:lnTo>
                  <a:pt x="21008" y="4975"/>
                </a:lnTo>
                <a:lnTo>
                  <a:pt x="0" y="0"/>
                </a:lnTo>
                <a:close/>
                <a:moveTo>
                  <a:pt x="0" y="0"/>
                </a:moveTo>
              </a:path>
            </a:pathLst>
          </a:cu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49196" name="Line 44"/>
          <p:cNvSpPr>
            <a:spLocks noChangeShapeType="1"/>
          </p:cNvSpPr>
          <p:nvPr/>
        </p:nvSpPr>
        <p:spPr bwMode="auto">
          <a:xfrm rot="10800000">
            <a:off x="3871020" y="2456584"/>
            <a:ext cx="497830" cy="1117"/>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197" name="Freeform 45"/>
          <p:cNvSpPr>
            <a:spLocks/>
          </p:cNvSpPr>
          <p:nvPr/>
        </p:nvSpPr>
        <p:spPr bwMode="auto">
          <a:xfrm>
            <a:off x="1416472" y="4373119"/>
            <a:ext cx="1649760" cy="487784"/>
          </a:xfrm>
          <a:custGeom>
            <a:avLst/>
            <a:gdLst/>
            <a:ahLst/>
            <a:cxnLst>
              <a:cxn ang="0">
                <a:pos x="0" y="0"/>
              </a:cxn>
              <a:cxn ang="0">
                <a:pos x="0" y="21512"/>
              </a:cxn>
              <a:cxn ang="0">
                <a:pos x="21600" y="21600"/>
              </a:cxn>
            </a:cxnLst>
            <a:rect l="0" t="0" r="r" b="b"/>
            <a:pathLst>
              <a:path w="21600" h="21600">
                <a:moveTo>
                  <a:pt x="0" y="0"/>
                </a:moveTo>
                <a:lnTo>
                  <a:pt x="0" y="21512"/>
                </a:lnTo>
                <a:lnTo>
                  <a:pt x="21600" y="21600"/>
                </a:lnTo>
              </a:path>
            </a:pathLst>
          </a:custGeom>
          <a:noFill/>
          <a:ln w="38100" cap="flat">
            <a:solidFill>
              <a:schemeClr val="tx1"/>
            </a:solidFill>
            <a:prstDash val="sysDot"/>
            <a:round/>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198" name="Rectangle 46"/>
          <p:cNvSpPr>
            <a:spLocks/>
          </p:cNvSpPr>
          <p:nvPr/>
        </p:nvSpPr>
        <p:spPr bwMode="auto">
          <a:xfrm>
            <a:off x="933152" y="4935689"/>
            <a:ext cx="1165324" cy="725537"/>
          </a:xfrm>
          <a:prstGeom prst="rect">
            <a:avLst/>
          </a:prstGeom>
          <a:noFill/>
          <a:ln w="12700" cap="flat">
            <a:noFill/>
            <a:miter lim="800000"/>
            <a:headEnd type="none" w="med" len="med"/>
            <a:tailEnd type="none" w="med" len="med"/>
          </a:ln>
        </p:spPr>
        <p:txBody>
          <a:bodyPr lIns="0" tIns="0" rIns="28573" bIns="0"/>
          <a:lstStyle/>
          <a:p>
            <a:pPr marL="27905"/>
            <a:r>
              <a:rPr lang="en-US" sz="1700" dirty="0">
                <a:ea typeface="Helvetica Neue Light" charset="0"/>
                <a:cs typeface="Helvetica Neue Light" charset="0"/>
              </a:rPr>
              <a:t>through</a:t>
            </a:r>
            <a:br>
              <a:rPr lang="en-US" sz="1700" dirty="0">
                <a:ea typeface="Helvetica Neue Light" charset="0"/>
                <a:cs typeface="Helvetica Neue Light" charset="0"/>
              </a:rPr>
            </a:br>
            <a:r>
              <a:rPr lang="en-US" sz="1700" dirty="0">
                <a:ea typeface="Helvetica Neue Light" charset="0"/>
                <a:cs typeface="Helvetica Neue Light" charset="0"/>
              </a:rPr>
              <a:t>decode</a:t>
            </a:r>
          </a:p>
        </p:txBody>
      </p:sp>
      <p:sp>
        <p:nvSpPr>
          <p:cNvPr id="49199" name="Freeform 47"/>
          <p:cNvSpPr>
            <a:spLocks/>
          </p:cNvSpPr>
          <p:nvPr/>
        </p:nvSpPr>
        <p:spPr bwMode="auto">
          <a:xfrm>
            <a:off x="3521646" y="1784625"/>
            <a:ext cx="346025" cy="904131"/>
          </a:xfrm>
          <a:custGeom>
            <a:avLst/>
            <a:gdLst/>
            <a:ahLst/>
            <a:cxnLst>
              <a:cxn ang="0">
                <a:pos x="21234" y="0"/>
              </a:cxn>
              <a:cxn ang="0">
                <a:pos x="0" y="3516"/>
              </a:cxn>
              <a:cxn ang="0">
                <a:pos x="0" y="18687"/>
              </a:cxn>
              <a:cxn ang="0">
                <a:pos x="21600" y="21600"/>
              </a:cxn>
              <a:cxn ang="0">
                <a:pos x="21234" y="0"/>
              </a:cxn>
              <a:cxn ang="0">
                <a:pos x="21234" y="0"/>
              </a:cxn>
            </a:cxnLst>
            <a:rect l="0" t="0" r="r" b="b"/>
            <a:pathLst>
              <a:path w="21600" h="21600">
                <a:moveTo>
                  <a:pt x="21234" y="0"/>
                </a:moveTo>
                <a:lnTo>
                  <a:pt x="0" y="3516"/>
                </a:lnTo>
                <a:lnTo>
                  <a:pt x="0" y="18687"/>
                </a:lnTo>
                <a:lnTo>
                  <a:pt x="21600" y="21600"/>
                </a:lnTo>
                <a:cubicBezTo>
                  <a:pt x="21478" y="14400"/>
                  <a:pt x="21356" y="7200"/>
                  <a:pt x="21234" y="0"/>
                </a:cubicBezTo>
                <a:close/>
                <a:moveTo>
                  <a:pt x="21234" y="0"/>
                </a:moveTo>
              </a:path>
            </a:pathLst>
          </a:cu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49200" name="Rectangle 48"/>
          <p:cNvSpPr>
            <a:spLocks/>
          </p:cNvSpPr>
          <p:nvPr/>
        </p:nvSpPr>
        <p:spPr bwMode="auto">
          <a:xfrm>
            <a:off x="986731" y="2079305"/>
            <a:ext cx="990079" cy="475506"/>
          </a:xfrm>
          <a:prstGeom prst="rect">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28573" bIns="0" anchor="ctr"/>
          <a:lstStyle/>
          <a:p>
            <a:pPr marL="27905" algn="ctr"/>
            <a:r>
              <a:rPr lang="en-US" sz="1700" dirty="0">
                <a:ea typeface="Helvetica Neue Light" charset="0"/>
                <a:cs typeface="Helvetica Neue Light" charset="0"/>
              </a:rPr>
              <a:t>PC</a:t>
            </a:r>
          </a:p>
        </p:txBody>
      </p:sp>
      <p:sp>
        <p:nvSpPr>
          <p:cNvPr id="49201" name="Line 49"/>
          <p:cNvSpPr>
            <a:spLocks noChangeShapeType="1"/>
          </p:cNvSpPr>
          <p:nvPr/>
        </p:nvSpPr>
        <p:spPr bwMode="auto">
          <a:xfrm flipH="1">
            <a:off x="5105549" y="3049292"/>
            <a:ext cx="293564" cy="0"/>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02" name="Line 50"/>
          <p:cNvSpPr>
            <a:spLocks noChangeShapeType="1"/>
          </p:cNvSpPr>
          <p:nvPr/>
        </p:nvSpPr>
        <p:spPr bwMode="auto">
          <a:xfrm rot="10800000">
            <a:off x="3869904" y="1988892"/>
            <a:ext cx="497830" cy="2232"/>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03" name="Freeform 51"/>
          <p:cNvSpPr>
            <a:spLocks/>
          </p:cNvSpPr>
          <p:nvPr/>
        </p:nvSpPr>
        <p:spPr bwMode="auto">
          <a:xfrm flipH="1">
            <a:off x="581546" y="1041228"/>
            <a:ext cx="4277320" cy="1723430"/>
          </a:xfrm>
          <a:custGeom>
            <a:avLst/>
            <a:gdLst/>
            <a:ahLst/>
            <a:cxnLst>
              <a:cxn ang="0">
                <a:pos x="17144" y="21600"/>
              </a:cxn>
              <a:cxn ang="0">
                <a:pos x="21600" y="21600"/>
              </a:cxn>
              <a:cxn ang="0">
                <a:pos x="21600" y="0"/>
              </a:cxn>
              <a:cxn ang="0">
                <a:pos x="0" y="0"/>
              </a:cxn>
              <a:cxn ang="0">
                <a:pos x="6" y="8671"/>
              </a:cxn>
            </a:cxnLst>
            <a:rect l="0" t="0" r="r" b="b"/>
            <a:pathLst>
              <a:path w="21600" h="21600">
                <a:moveTo>
                  <a:pt x="17144" y="21600"/>
                </a:moveTo>
                <a:lnTo>
                  <a:pt x="21600" y="21600"/>
                </a:lnTo>
                <a:lnTo>
                  <a:pt x="21600" y="0"/>
                </a:lnTo>
                <a:lnTo>
                  <a:pt x="0" y="0"/>
                </a:lnTo>
                <a:lnTo>
                  <a:pt x="6" y="8671"/>
                </a:lnTo>
              </a:path>
            </a:pathLst>
          </a:cu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04" name="Oval 52"/>
          <p:cNvSpPr>
            <a:spLocks/>
          </p:cNvSpPr>
          <p:nvPr/>
        </p:nvSpPr>
        <p:spPr bwMode="auto">
          <a:xfrm>
            <a:off x="1434331" y="2735637"/>
            <a:ext cx="47997" cy="47997"/>
          </a:xfrm>
          <a:prstGeom prst="ellipse">
            <a:avLst/>
          </a:prstGeom>
          <a:solidFill>
            <a:srgbClr val="000000"/>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49205" name="Line 53"/>
          <p:cNvSpPr>
            <a:spLocks noChangeShapeType="1"/>
          </p:cNvSpPr>
          <p:nvPr/>
        </p:nvSpPr>
        <p:spPr bwMode="auto">
          <a:xfrm flipH="1">
            <a:off x="1950021" y="2284687"/>
            <a:ext cx="273471" cy="0"/>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06" name="Rectangle 54"/>
          <p:cNvSpPr>
            <a:spLocks/>
          </p:cNvSpPr>
          <p:nvPr/>
        </p:nvSpPr>
        <p:spPr bwMode="auto">
          <a:xfrm>
            <a:off x="3045024" y="3448896"/>
            <a:ext cx="1338337" cy="417463"/>
          </a:xfrm>
          <a:prstGeom prst="rect">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28573" bIns="0" anchor="ctr"/>
          <a:lstStyle/>
          <a:p>
            <a:pPr marL="27905" algn="ctr"/>
            <a:r>
              <a:rPr lang="en-US" sz="1700" dirty="0">
                <a:ea typeface="Helvetica Neue Light" charset="0"/>
                <a:cs typeface="Helvetica Neue Light" charset="0"/>
              </a:rPr>
              <a:t>Predicates</a:t>
            </a:r>
          </a:p>
        </p:txBody>
      </p:sp>
      <p:sp>
        <p:nvSpPr>
          <p:cNvPr id="49207" name="Rectangle 55"/>
          <p:cNvSpPr>
            <a:spLocks/>
          </p:cNvSpPr>
          <p:nvPr/>
        </p:nvSpPr>
        <p:spPr bwMode="auto">
          <a:xfrm>
            <a:off x="3047256" y="3863010"/>
            <a:ext cx="1334988" cy="1523628"/>
          </a:xfrm>
          <a:prstGeom prst="rect">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28573" bIns="0" anchor="ctr"/>
          <a:lstStyle/>
          <a:p>
            <a:pPr marL="27905" algn="ctr"/>
            <a:r>
              <a:rPr lang="en-US" sz="1700" dirty="0" smtClean="0">
                <a:ea typeface="Helvetica Neue Light" charset="0"/>
                <a:cs typeface="Helvetica Neue Light" charset="0"/>
              </a:rPr>
              <a:t>Register</a:t>
            </a:r>
            <a:br>
              <a:rPr lang="en-US" sz="1700" dirty="0" smtClean="0">
                <a:ea typeface="Helvetica Neue Light" charset="0"/>
                <a:cs typeface="Helvetica Neue Light" charset="0"/>
              </a:rPr>
            </a:br>
            <a:r>
              <a:rPr lang="en-US" sz="1700" dirty="0">
                <a:ea typeface="Helvetica Neue Light" charset="0"/>
                <a:cs typeface="Helvetica Neue Light" charset="0"/>
              </a:rPr>
              <a:t>File</a:t>
            </a:r>
          </a:p>
        </p:txBody>
      </p:sp>
      <p:sp>
        <p:nvSpPr>
          <p:cNvPr id="49208" name="AutoShape 56"/>
          <p:cNvSpPr>
            <a:spLocks/>
          </p:cNvSpPr>
          <p:nvPr/>
        </p:nvSpPr>
        <p:spPr bwMode="auto">
          <a:xfrm rot="-5400000">
            <a:off x="4147282" y="2813214"/>
            <a:ext cx="225475" cy="1012403"/>
          </a:xfrm>
          <a:custGeom>
            <a:avLst/>
            <a:gdLst>
              <a:gd name="T0" fmla="*/ 10800 w 21600"/>
              <a:gd name="T1" fmla="*/ 10800 h 21600"/>
            </a:gdLst>
            <a:ahLst/>
            <a:cxnLst>
              <a:cxn ang="0">
                <a:pos x="T0" y="T1"/>
              </a:cxn>
            </a:cxnLst>
            <a:rect l="0" t="0" r="r" b="b"/>
            <a:pathLst>
              <a:path w="21600" h="21600">
                <a:moveTo>
                  <a:pt x="21600" y="21600"/>
                </a:moveTo>
                <a:lnTo>
                  <a:pt x="21600" y="0"/>
                </a:lnTo>
                <a:lnTo>
                  <a:pt x="0" y="0"/>
                </a:lnTo>
              </a:path>
            </a:pathLst>
          </a:cu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09" name="AutoShape 57"/>
          <p:cNvSpPr>
            <a:spLocks/>
          </p:cNvSpPr>
          <p:nvPr/>
        </p:nvSpPr>
        <p:spPr bwMode="auto">
          <a:xfrm rot="5400000">
            <a:off x="4590418" y="3356808"/>
            <a:ext cx="141758" cy="535781"/>
          </a:xfrm>
          <a:custGeom>
            <a:avLst/>
            <a:gdLst>
              <a:gd name="T0" fmla="*/ 10800 w 21600"/>
              <a:gd name="T1" fmla="*/ 10800 h 21600"/>
            </a:gdLst>
            <a:ahLst/>
            <a:cxnLst>
              <a:cxn ang="0">
                <a:pos x="T0" y="T1"/>
              </a:cxn>
            </a:cxnLst>
            <a:rect l="0" t="0" r="r" b="b"/>
            <a:pathLst>
              <a:path w="21600" h="21600">
                <a:moveTo>
                  <a:pt x="21600" y="21600"/>
                </a:moveTo>
                <a:lnTo>
                  <a:pt x="21600" y="0"/>
                </a:lnTo>
                <a:lnTo>
                  <a:pt x="0" y="0"/>
                </a:lnTo>
              </a:path>
            </a:pathLst>
          </a:cu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10" name="Rectangle 58"/>
          <p:cNvSpPr>
            <a:spLocks/>
          </p:cNvSpPr>
          <p:nvPr/>
        </p:nvSpPr>
        <p:spPr bwMode="auto">
          <a:xfrm>
            <a:off x="5423669" y="2848374"/>
            <a:ext cx="1268016" cy="391790"/>
          </a:xfrm>
          <a:prstGeom prst="rect">
            <a:avLst/>
          </a:prstGeom>
          <a:noFill/>
          <a:ln w="12700" cap="flat">
            <a:noFill/>
            <a:miter lim="800000"/>
            <a:headEnd type="none" w="med" len="med"/>
            <a:tailEnd type="none" w="med" len="med"/>
          </a:ln>
        </p:spPr>
        <p:txBody>
          <a:bodyPr lIns="0" tIns="0" rIns="28573" bIns="0"/>
          <a:lstStyle/>
          <a:p>
            <a:pPr marL="27905"/>
            <a:r>
              <a:rPr lang="en-US" sz="1700" dirty="0">
                <a:ea typeface="Helvetica Neue Light" charset="0"/>
                <a:cs typeface="Helvetica Neue Light" charset="0"/>
              </a:rPr>
              <a:t>old value</a:t>
            </a:r>
          </a:p>
        </p:txBody>
      </p:sp>
      <p:sp>
        <p:nvSpPr>
          <p:cNvPr id="49211" name="Rectangle 59"/>
          <p:cNvSpPr>
            <a:spLocks/>
          </p:cNvSpPr>
          <p:nvPr/>
        </p:nvSpPr>
        <p:spPr bwMode="auto">
          <a:xfrm>
            <a:off x="7192863" y="3948958"/>
            <a:ext cx="1464469" cy="1598414"/>
          </a:xfrm>
          <a:prstGeom prst="rect">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28573" bIns="0"/>
          <a:lstStyle/>
          <a:p>
            <a:pPr marL="27905" algn="ctr"/>
            <a:r>
              <a:rPr lang="en-US" sz="1700" dirty="0">
                <a:ea typeface="Helvetica Neue Light" charset="0"/>
                <a:cs typeface="Helvetica Neue Light" charset="0"/>
              </a:rPr>
              <a:t>Data</a:t>
            </a:r>
            <a:br>
              <a:rPr lang="en-US" sz="1700" dirty="0">
                <a:ea typeface="Helvetica Neue Light" charset="0"/>
                <a:cs typeface="Helvetica Neue Light" charset="0"/>
              </a:rPr>
            </a:br>
            <a:r>
              <a:rPr lang="en-US" sz="1700" dirty="0">
                <a:ea typeface="Helvetica Neue Light" charset="0"/>
                <a:cs typeface="Helvetica Neue Light" charset="0"/>
              </a:rPr>
              <a:t>Memory</a:t>
            </a:r>
          </a:p>
        </p:txBody>
      </p:sp>
      <p:sp>
        <p:nvSpPr>
          <p:cNvPr id="49212" name="Line 60"/>
          <p:cNvSpPr>
            <a:spLocks noChangeShapeType="1"/>
          </p:cNvSpPr>
          <p:nvPr/>
        </p:nvSpPr>
        <p:spPr bwMode="auto">
          <a:xfrm rot="10800000" flipH="1">
            <a:off x="6241851" y="4687890"/>
            <a:ext cx="955477" cy="1116"/>
          </a:xfrm>
          <a:prstGeom prst="line">
            <a:avLst/>
          </a:pr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13" name="Freeform 61"/>
          <p:cNvSpPr>
            <a:spLocks/>
          </p:cNvSpPr>
          <p:nvPr/>
        </p:nvSpPr>
        <p:spPr bwMode="auto">
          <a:xfrm>
            <a:off x="3170039" y="1518967"/>
            <a:ext cx="4017244" cy="330398"/>
          </a:xfrm>
          <a:custGeom>
            <a:avLst/>
            <a:gdLst/>
            <a:ahLst/>
            <a:cxnLst>
              <a:cxn ang="0">
                <a:pos x="21600" y="0"/>
              </a:cxn>
              <a:cxn ang="0">
                <a:pos x="1056" y="0"/>
              </a:cxn>
              <a:cxn ang="0">
                <a:pos x="1056" y="21600"/>
              </a:cxn>
              <a:cxn ang="0">
                <a:pos x="0" y="21600"/>
              </a:cxn>
            </a:cxnLst>
            <a:rect l="0" t="0" r="r" b="b"/>
            <a:pathLst>
              <a:path w="21600" h="21600">
                <a:moveTo>
                  <a:pt x="21600" y="0"/>
                </a:moveTo>
                <a:lnTo>
                  <a:pt x="1056" y="0"/>
                </a:lnTo>
                <a:lnTo>
                  <a:pt x="1056" y="21600"/>
                </a:lnTo>
                <a:lnTo>
                  <a:pt x="0" y="21600"/>
                </a:lnTo>
              </a:path>
            </a:pathLst>
          </a:cu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14" name="Freeform 62"/>
          <p:cNvSpPr>
            <a:spLocks/>
          </p:cNvSpPr>
          <p:nvPr/>
        </p:nvSpPr>
        <p:spPr bwMode="auto">
          <a:xfrm>
            <a:off x="2963540" y="1251076"/>
            <a:ext cx="4223742" cy="437555"/>
          </a:xfrm>
          <a:custGeom>
            <a:avLst/>
            <a:gdLst/>
            <a:ahLst/>
            <a:cxnLst>
              <a:cxn ang="0">
                <a:pos x="21600" y="0"/>
              </a:cxn>
              <a:cxn ang="0">
                <a:pos x="0" y="0"/>
              </a:cxn>
              <a:cxn ang="0">
                <a:pos x="0" y="21600"/>
              </a:cxn>
            </a:cxnLst>
            <a:rect l="0" t="0" r="r" b="b"/>
            <a:pathLst>
              <a:path w="21600" h="21600">
                <a:moveTo>
                  <a:pt x="21600" y="0"/>
                </a:moveTo>
                <a:lnTo>
                  <a:pt x="0" y="0"/>
                </a:lnTo>
                <a:lnTo>
                  <a:pt x="0" y="21600"/>
                </a:lnTo>
              </a:path>
            </a:pathLst>
          </a:cu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15" name="Rectangle 63"/>
          <p:cNvSpPr>
            <a:spLocks/>
          </p:cNvSpPr>
          <p:nvPr/>
        </p:nvSpPr>
        <p:spPr bwMode="auto">
          <a:xfrm>
            <a:off x="6447234" y="4197873"/>
            <a:ext cx="571500" cy="642938"/>
          </a:xfrm>
          <a:prstGeom prst="rect">
            <a:avLst/>
          </a:prstGeom>
          <a:solidFill>
            <a:srgbClr val="FFFFFF"/>
          </a:solidFill>
          <a:ln w="762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28573" bIns="0" anchor="ctr"/>
          <a:lstStyle/>
          <a:p>
            <a:pPr marL="27905" algn="ctr"/>
            <a:r>
              <a:rPr lang="en-US" sz="1700" dirty="0">
                <a:ea typeface="Helvetica Neue Light" charset="0"/>
                <a:cs typeface="Helvetica Neue Light" charset="0"/>
              </a:rPr>
              <a:t>high</a:t>
            </a:r>
            <a:br>
              <a:rPr lang="en-US" sz="1700" dirty="0">
                <a:ea typeface="Helvetica Neue Light" charset="0"/>
                <a:cs typeface="Helvetica Neue Light" charset="0"/>
              </a:rPr>
            </a:br>
            <a:r>
              <a:rPr lang="en-US" sz="1700" dirty="0">
                <a:ea typeface="Helvetica Neue Light" charset="0"/>
                <a:cs typeface="Helvetica Neue Light" charset="0"/>
              </a:rPr>
              <a:t>low</a:t>
            </a:r>
          </a:p>
        </p:txBody>
      </p:sp>
      <p:sp>
        <p:nvSpPr>
          <p:cNvPr id="49216" name="Freeform 64"/>
          <p:cNvSpPr>
            <a:spLocks/>
          </p:cNvSpPr>
          <p:nvPr/>
        </p:nvSpPr>
        <p:spPr bwMode="auto">
          <a:xfrm>
            <a:off x="6732984" y="1742209"/>
            <a:ext cx="500063" cy="2464594"/>
          </a:xfrm>
          <a:custGeom>
            <a:avLst/>
            <a:gdLst/>
            <a:ahLst/>
            <a:cxnLst>
              <a:cxn ang="0">
                <a:pos x="21600" y="0"/>
              </a:cxn>
              <a:cxn ang="0">
                <a:pos x="0" y="0"/>
              </a:cxn>
              <a:cxn ang="0">
                <a:pos x="0" y="21600"/>
              </a:cxn>
            </a:cxnLst>
            <a:rect l="0" t="0" r="r" b="b"/>
            <a:pathLst>
              <a:path w="21600" h="21600">
                <a:moveTo>
                  <a:pt x="21600" y="0"/>
                </a:moveTo>
                <a:lnTo>
                  <a:pt x="0" y="0"/>
                </a:lnTo>
                <a:lnTo>
                  <a:pt x="0" y="21600"/>
                </a:lnTo>
              </a:path>
            </a:pathLst>
          </a:custGeom>
          <a:noFill/>
          <a:ln w="25400" cap="flat">
            <a:solidFill>
              <a:schemeClr val="tx1"/>
            </a:solidFill>
            <a:prstDash val="solid"/>
            <a:miter lim="800000"/>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sp>
        <p:nvSpPr>
          <p:cNvPr id="49217" name="Freeform 65"/>
          <p:cNvSpPr>
            <a:spLocks/>
          </p:cNvSpPr>
          <p:nvPr/>
        </p:nvSpPr>
        <p:spPr bwMode="auto">
          <a:xfrm rot="10800000" flipH="1">
            <a:off x="2625328" y="2769123"/>
            <a:ext cx="4545211" cy="2080617"/>
          </a:xfrm>
          <a:custGeom>
            <a:avLst/>
            <a:gdLst/>
            <a:ahLst/>
            <a:cxnLst>
              <a:cxn ang="0">
                <a:pos x="0" y="0"/>
              </a:cxn>
              <a:cxn ang="0">
                <a:pos x="0" y="21512"/>
              </a:cxn>
              <a:cxn ang="0">
                <a:pos x="21600" y="21600"/>
              </a:cxn>
            </a:cxnLst>
            <a:rect l="0" t="0" r="r" b="b"/>
            <a:pathLst>
              <a:path w="21600" h="21600">
                <a:moveTo>
                  <a:pt x="0" y="0"/>
                </a:moveTo>
                <a:lnTo>
                  <a:pt x="0" y="21512"/>
                </a:lnTo>
                <a:lnTo>
                  <a:pt x="21600" y="21600"/>
                </a:lnTo>
              </a:path>
            </a:pathLst>
          </a:custGeom>
          <a:noFill/>
          <a:ln w="38100" cap="flat">
            <a:solidFill>
              <a:schemeClr val="tx1"/>
            </a:solidFill>
            <a:prstDash val="sysDot"/>
            <a:round/>
            <a:headEnd type="none" w="med" len="med"/>
            <a:tailEnd type="triangle" w="med" len="med"/>
          </a:ln>
          <a:effectLst>
            <a:outerShdw dist="63500" dir="2700000" algn="ctr" rotWithShape="0">
              <a:schemeClr val="bg2">
                <a:alpha val="48276"/>
              </a:schemeClr>
            </a:outerShdw>
          </a:effectLst>
        </p:spPr>
        <p:txBody>
          <a:bodyPr lIns="0" tIns="0" rIns="0" bIns="0"/>
          <a:lstStyle/>
          <a:p>
            <a:endParaRPr lang="en-US"/>
          </a:p>
        </p:txBody>
      </p:sp>
      <p:grpSp>
        <p:nvGrpSpPr>
          <p:cNvPr id="8" name="Group 66"/>
          <p:cNvGrpSpPr>
            <a:grpSpLocks/>
          </p:cNvGrpSpPr>
          <p:nvPr/>
        </p:nvGrpSpPr>
        <p:grpSpPr bwMode="auto">
          <a:xfrm>
            <a:off x="7179469" y="1045693"/>
            <a:ext cx="1473398" cy="2035969"/>
            <a:chOff x="0" y="0"/>
            <a:chExt cx="1320" cy="1824"/>
          </a:xfrm>
        </p:grpSpPr>
        <p:sp>
          <p:nvSpPr>
            <p:cNvPr id="49219" name="Rectangle 67"/>
            <p:cNvSpPr>
              <a:spLocks/>
            </p:cNvSpPr>
            <p:nvPr/>
          </p:nvSpPr>
          <p:spPr bwMode="auto">
            <a:xfrm>
              <a:off x="0" y="0"/>
              <a:ext cx="1320" cy="1824"/>
            </a:xfrm>
            <a:prstGeom prst="rect">
              <a:avLst/>
            </a:prstGeom>
            <a:solidFill>
              <a:srgbClr val="FFFFFF"/>
            </a:solidFill>
            <a:ln w="762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40639" bIns="0"/>
            <a:lstStyle/>
            <a:p>
              <a:pPr marL="27905" algn="ctr"/>
              <a:r>
                <a:rPr lang="en-US" sz="1700" dirty="0">
                  <a:ea typeface="Helvetica Neue Light" charset="0"/>
                  <a:cs typeface="Helvetica Neue Light" charset="0"/>
                </a:rPr>
                <a:t>Lease</a:t>
              </a:r>
            </a:p>
            <a:p>
              <a:pPr marL="27905" algn="ctr"/>
              <a:r>
                <a:rPr lang="en-US" sz="1700" dirty="0">
                  <a:ea typeface="Helvetica Neue Light" charset="0"/>
                  <a:cs typeface="Helvetica Neue Light" charset="0"/>
                </a:rPr>
                <a:t>Unit</a:t>
              </a:r>
            </a:p>
          </p:txBody>
        </p:sp>
        <p:sp>
          <p:nvSpPr>
            <p:cNvPr id="49220" name="Rectangle 68"/>
            <p:cNvSpPr>
              <a:spLocks/>
            </p:cNvSpPr>
            <p:nvPr/>
          </p:nvSpPr>
          <p:spPr bwMode="auto">
            <a:xfrm>
              <a:off x="11" y="616"/>
              <a:ext cx="1297" cy="280"/>
            </a:xfrm>
            <a:prstGeom prst="rect">
              <a:avLst/>
            </a:prstGeom>
            <a:noFill/>
            <a:ln w="25400" cap="flat">
              <a:noFill/>
              <a:round/>
              <a:headEnd type="none" w="med" len="med"/>
              <a:tailEnd type="none" w="med" len="med"/>
            </a:ln>
          </p:spPr>
          <p:txBody>
            <a:bodyPr lIns="0" tIns="0" rIns="40639" bIns="0" anchor="ctr"/>
            <a:lstStyle/>
            <a:p>
              <a:pPr marL="27905"/>
              <a:r>
                <a:rPr lang="en-US" sz="1000" dirty="0">
                  <a:ea typeface="Helvetica Neue Light" charset="0"/>
                  <a:cs typeface="Helvetica Neue Light" charset="0"/>
                </a:rPr>
                <a:t>Timer      PC     </a:t>
              </a:r>
              <a:r>
                <a:rPr lang="en-US" sz="1000" dirty="0" smtClean="0">
                  <a:ea typeface="Helvetica Neue Light" charset="0"/>
                  <a:cs typeface="Helvetica Neue Light" charset="0"/>
                </a:rPr>
                <a:t>Memory</a:t>
              </a:r>
              <a:endParaRPr lang="en-US" sz="1000" dirty="0">
                <a:ea typeface="Helvetica Neue Light" charset="0"/>
                <a:cs typeface="Helvetica Neue Light" charset="0"/>
              </a:endParaRPr>
            </a:p>
          </p:txBody>
        </p:sp>
      </p:grpSp>
      <p:grpSp>
        <p:nvGrpSpPr>
          <p:cNvPr id="9" name="Group 69"/>
          <p:cNvGrpSpPr>
            <a:grpSpLocks/>
          </p:cNvGrpSpPr>
          <p:nvPr/>
        </p:nvGrpSpPr>
        <p:grpSpPr bwMode="auto">
          <a:xfrm>
            <a:off x="2812852" y="1608264"/>
            <a:ext cx="517922" cy="904131"/>
            <a:chOff x="0" y="0"/>
            <a:chExt cx="464" cy="810"/>
          </a:xfrm>
          <a:solidFill>
            <a:srgbClr val="FFFFFF"/>
          </a:solidFill>
        </p:grpSpPr>
        <p:sp>
          <p:nvSpPr>
            <p:cNvPr id="49222" name="Freeform 70"/>
            <p:cNvSpPr>
              <a:spLocks/>
            </p:cNvSpPr>
            <p:nvPr/>
          </p:nvSpPr>
          <p:spPr bwMode="auto">
            <a:xfrm>
              <a:off x="0" y="0"/>
              <a:ext cx="310" cy="810"/>
            </a:xfrm>
            <a:custGeom>
              <a:avLst/>
              <a:gdLst/>
              <a:ahLst/>
              <a:cxnLst>
                <a:cxn ang="0">
                  <a:pos x="21234" y="0"/>
                </a:cxn>
                <a:cxn ang="0">
                  <a:pos x="0" y="3516"/>
                </a:cxn>
                <a:cxn ang="0">
                  <a:pos x="0" y="18687"/>
                </a:cxn>
                <a:cxn ang="0">
                  <a:pos x="21600" y="21600"/>
                </a:cxn>
                <a:cxn ang="0">
                  <a:pos x="21234" y="0"/>
                </a:cxn>
                <a:cxn ang="0">
                  <a:pos x="21234" y="0"/>
                </a:cxn>
              </a:cxnLst>
              <a:rect l="0" t="0" r="r" b="b"/>
              <a:pathLst>
                <a:path w="21600" h="21600">
                  <a:moveTo>
                    <a:pt x="21234" y="0"/>
                  </a:moveTo>
                  <a:lnTo>
                    <a:pt x="0" y="3516"/>
                  </a:lnTo>
                  <a:lnTo>
                    <a:pt x="0" y="18687"/>
                  </a:lnTo>
                  <a:lnTo>
                    <a:pt x="21600" y="21600"/>
                  </a:lnTo>
                  <a:cubicBezTo>
                    <a:pt x="21478" y="14400"/>
                    <a:pt x="21356" y="7200"/>
                    <a:pt x="21234" y="0"/>
                  </a:cubicBezTo>
                  <a:close/>
                  <a:moveTo>
                    <a:pt x="21234" y="0"/>
                  </a:moveTo>
                </a:path>
              </a:pathLst>
            </a:custGeom>
            <a:grpFill/>
            <a:ln w="762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49223" name="Rectangle 71"/>
            <p:cNvSpPr>
              <a:spLocks/>
            </p:cNvSpPr>
            <p:nvPr/>
          </p:nvSpPr>
          <p:spPr bwMode="auto">
            <a:xfrm>
              <a:off x="104" y="102"/>
              <a:ext cx="360" cy="312"/>
            </a:xfrm>
            <a:prstGeom prst="rect">
              <a:avLst/>
            </a:prstGeom>
            <a:noFill/>
            <a:ln w="12700" cap="flat">
              <a:noFill/>
              <a:miter lim="800000"/>
              <a:headEnd type="none" w="med" len="med"/>
              <a:tailEnd type="none" w="med" len="med"/>
            </a:ln>
          </p:spPr>
          <p:txBody>
            <a:bodyPr lIns="0" tIns="0" rIns="40639" bIns="0"/>
            <a:lstStyle/>
            <a:p>
              <a:pPr marL="27905"/>
              <a:r>
                <a:rPr lang="en-US" sz="1300" dirty="0">
                  <a:ea typeface="Helvetica Neue Light" charset="0"/>
                  <a:cs typeface="Helvetica Neue Light" charset="0"/>
                </a:rPr>
                <a:t>0</a:t>
              </a:r>
            </a:p>
          </p:txBody>
        </p:sp>
        <p:sp>
          <p:nvSpPr>
            <p:cNvPr id="49224" name="Rectangle 72"/>
            <p:cNvSpPr>
              <a:spLocks/>
            </p:cNvSpPr>
            <p:nvPr/>
          </p:nvSpPr>
          <p:spPr bwMode="auto">
            <a:xfrm>
              <a:off x="104" y="488"/>
              <a:ext cx="360" cy="312"/>
            </a:xfrm>
            <a:prstGeom prst="rect">
              <a:avLst/>
            </a:prstGeom>
            <a:noFill/>
            <a:ln w="12700" cap="flat">
              <a:noFill/>
              <a:miter lim="800000"/>
              <a:headEnd type="none" w="med" len="med"/>
              <a:tailEnd type="none" w="med" len="med"/>
            </a:ln>
          </p:spPr>
          <p:txBody>
            <a:bodyPr lIns="0" tIns="0" rIns="40639" bIns="0"/>
            <a:lstStyle/>
            <a:p>
              <a:pPr marL="27905"/>
              <a:r>
                <a:rPr lang="en-US" sz="1300" dirty="0">
                  <a:ea typeface="Helvetica Neue Light" charset="0"/>
                  <a:cs typeface="Helvetica Neue Light" charset="0"/>
                </a:rPr>
                <a:t>1</a:t>
              </a:r>
            </a:p>
          </p:txBody>
        </p:sp>
      </p:grpSp>
      <p:sp>
        <p:nvSpPr>
          <p:cNvPr id="49225" name="Rectangle 73"/>
          <p:cNvSpPr>
            <a:spLocks/>
          </p:cNvSpPr>
          <p:nvPr/>
        </p:nvSpPr>
        <p:spPr bwMode="auto">
          <a:xfrm>
            <a:off x="3652242" y="1858295"/>
            <a:ext cx="401836" cy="348258"/>
          </a:xfrm>
          <a:prstGeom prst="rect">
            <a:avLst/>
          </a:prstGeom>
          <a:noFill/>
          <a:ln w="12700" cap="flat">
            <a:noFill/>
            <a:miter lim="800000"/>
            <a:headEnd type="none" w="med" len="med"/>
            <a:tailEnd type="none" w="med" len="med"/>
          </a:ln>
        </p:spPr>
        <p:txBody>
          <a:bodyPr lIns="0" tIns="0" rIns="28573" bIns="0"/>
          <a:lstStyle/>
          <a:p>
            <a:pPr marL="27905"/>
            <a:r>
              <a:rPr lang="en-US" sz="1300" dirty="0">
                <a:ea typeface="Helvetica Neue Light" charset="0"/>
                <a:cs typeface="Helvetica Neue Light" charset="0"/>
              </a:rPr>
              <a:t>0</a:t>
            </a:r>
          </a:p>
        </p:txBody>
      </p:sp>
      <p:sp>
        <p:nvSpPr>
          <p:cNvPr id="49226" name="Rectangle 74"/>
          <p:cNvSpPr>
            <a:spLocks/>
          </p:cNvSpPr>
          <p:nvPr/>
        </p:nvSpPr>
        <p:spPr bwMode="auto">
          <a:xfrm>
            <a:off x="3661172" y="2322638"/>
            <a:ext cx="401836" cy="348258"/>
          </a:xfrm>
          <a:prstGeom prst="rect">
            <a:avLst/>
          </a:prstGeom>
          <a:noFill/>
          <a:ln w="12700" cap="flat">
            <a:noFill/>
            <a:miter lim="800000"/>
            <a:headEnd type="none" w="med" len="med"/>
            <a:tailEnd type="none" w="med" len="med"/>
          </a:ln>
        </p:spPr>
        <p:txBody>
          <a:bodyPr lIns="0" tIns="0" rIns="28573" bIns="0"/>
          <a:lstStyle/>
          <a:p>
            <a:pPr marL="27905"/>
            <a:r>
              <a:rPr lang="en-US" sz="1300" dirty="0">
                <a:ea typeface="Helvetica Neue Light" charset="0"/>
                <a:cs typeface="Helvetica Neue Light" charset="0"/>
              </a:rPr>
              <a:t>1</a:t>
            </a:r>
          </a:p>
        </p:txBody>
      </p:sp>
      <p:sp>
        <p:nvSpPr>
          <p:cNvPr id="49227" name="Rectangle 75"/>
          <p:cNvSpPr>
            <a:spLocks/>
          </p:cNvSpPr>
          <p:nvPr/>
        </p:nvSpPr>
        <p:spPr bwMode="auto">
          <a:xfrm>
            <a:off x="562570" y="3438850"/>
            <a:ext cx="1750219" cy="767953"/>
          </a:xfrm>
          <a:prstGeom prst="rect">
            <a:avLst/>
          </a:prstGeom>
          <a:solidFill>
            <a:srgbClr val="47CCFC"/>
          </a:solidFill>
          <a:ln w="25400" cap="flat">
            <a:noFill/>
            <a:round/>
            <a:headEnd type="none" w="med" len="med"/>
            <a:tailEnd type="none" w="med" len="med"/>
          </a:ln>
        </p:spPr>
        <p:txBody>
          <a:bodyPr lIns="0" tIns="0" rIns="0" bIns="0"/>
          <a:lstStyle/>
          <a:p>
            <a:endParaRPr lang="en-US"/>
          </a:p>
        </p:txBody>
      </p:sp>
      <p:sp>
        <p:nvSpPr>
          <p:cNvPr id="49228" name="Rectangle 76"/>
          <p:cNvSpPr>
            <a:spLocks/>
          </p:cNvSpPr>
          <p:nvPr/>
        </p:nvSpPr>
        <p:spPr bwMode="auto">
          <a:xfrm>
            <a:off x="562570" y="3724599"/>
            <a:ext cx="1750219" cy="348258"/>
          </a:xfrm>
          <a:prstGeom prst="rect">
            <a:avLst/>
          </a:prstGeom>
          <a:solidFill>
            <a:srgbClr val="FF0200"/>
          </a:solidFill>
          <a:ln w="25400" cap="flat">
            <a:noFill/>
            <a:round/>
            <a:headEnd type="none" w="med" len="med"/>
            <a:tailEnd type="none" w="med" len="med"/>
          </a:ln>
        </p:spPr>
        <p:txBody>
          <a:bodyPr lIns="0" tIns="0" rIns="0" bIns="0"/>
          <a:lstStyle/>
          <a:p>
            <a:endParaRPr lang="en-US"/>
          </a:p>
        </p:txBody>
      </p:sp>
      <p:grpSp>
        <p:nvGrpSpPr>
          <p:cNvPr id="10" name="Group 77"/>
          <p:cNvGrpSpPr>
            <a:grpSpLocks/>
          </p:cNvGrpSpPr>
          <p:nvPr/>
        </p:nvGrpSpPr>
        <p:grpSpPr bwMode="auto">
          <a:xfrm>
            <a:off x="1249040" y="3460058"/>
            <a:ext cx="321469" cy="767953"/>
            <a:chOff x="0" y="0"/>
            <a:chExt cx="288" cy="688"/>
          </a:xfrm>
        </p:grpSpPr>
        <p:sp>
          <p:nvSpPr>
            <p:cNvPr id="49230" name="Freeform 78"/>
            <p:cNvSpPr>
              <a:spLocks/>
            </p:cNvSpPr>
            <p:nvPr/>
          </p:nvSpPr>
          <p:spPr bwMode="auto">
            <a:xfrm>
              <a:off x="24" y="24"/>
              <a:ext cx="240" cy="640"/>
            </a:xfrm>
            <a:custGeom>
              <a:avLst/>
              <a:gdLst/>
              <a:ahLst/>
              <a:cxnLst>
                <a:cxn ang="0">
                  <a:pos x="10860" y="21600"/>
                </a:cxn>
                <a:cxn ang="0">
                  <a:pos x="10574" y="15212"/>
                </a:cxn>
                <a:cxn ang="0">
                  <a:pos x="10" y="12435"/>
                </a:cxn>
                <a:cxn ang="0">
                  <a:pos x="21138" y="11261"/>
                </a:cxn>
                <a:cxn ang="0">
                  <a:pos x="10" y="8627"/>
                </a:cxn>
                <a:cxn ang="0">
                  <a:pos x="16284" y="6980"/>
                </a:cxn>
                <a:cxn ang="0">
                  <a:pos x="10574" y="4554"/>
                </a:cxn>
                <a:cxn ang="0">
                  <a:pos x="10431" y="0"/>
                </a:cxn>
              </a:cxnLst>
              <a:rect l="0" t="0" r="r" b="b"/>
              <a:pathLst>
                <a:path w="21138" h="21600">
                  <a:moveTo>
                    <a:pt x="10860" y="21600"/>
                  </a:moveTo>
                  <a:cubicBezTo>
                    <a:pt x="10765" y="19492"/>
                    <a:pt x="12117" y="16312"/>
                    <a:pt x="10574" y="15212"/>
                  </a:cubicBezTo>
                  <a:cubicBezTo>
                    <a:pt x="9388" y="14367"/>
                    <a:pt x="284" y="13160"/>
                    <a:pt x="10" y="12435"/>
                  </a:cubicBezTo>
                  <a:cubicBezTo>
                    <a:pt x="-326" y="11544"/>
                    <a:pt x="20412" y="12117"/>
                    <a:pt x="21138" y="11261"/>
                  </a:cubicBezTo>
                  <a:cubicBezTo>
                    <a:pt x="20382" y="12152"/>
                    <a:pt x="686" y="9608"/>
                    <a:pt x="10" y="8627"/>
                  </a:cubicBezTo>
                  <a:cubicBezTo>
                    <a:pt x="-462" y="7941"/>
                    <a:pt x="15734" y="7689"/>
                    <a:pt x="16284" y="6980"/>
                  </a:cubicBezTo>
                  <a:cubicBezTo>
                    <a:pt x="16563" y="6622"/>
                    <a:pt x="11214" y="5180"/>
                    <a:pt x="10574" y="4554"/>
                  </a:cubicBezTo>
                  <a:cubicBezTo>
                    <a:pt x="9683" y="3681"/>
                    <a:pt x="10479" y="1503"/>
                    <a:pt x="10431" y="0"/>
                  </a:cubicBezTo>
                </a:path>
              </a:pathLst>
            </a:custGeom>
            <a:noFill/>
            <a:ln w="12700" cap="flat">
              <a:noFill/>
              <a:miter lim="800000"/>
              <a:headEnd type="none" w="med" len="med"/>
              <a:tailEnd type="none" w="med" len="med"/>
            </a:ln>
          </p:spPr>
          <p:txBody>
            <a:bodyPr lIns="0" tIns="0" rIns="0" bIns="0"/>
            <a:lstStyle/>
            <a:p>
              <a:endParaRPr lang="en-US"/>
            </a:p>
          </p:txBody>
        </p:sp>
        <p:pic>
          <p:nvPicPr>
            <p:cNvPr id="49231" name="Picture 79"/>
            <p:cNvPicPr>
              <a:picLocks noChangeArrowheads="1"/>
            </p:cNvPicPr>
            <p:nvPr/>
          </p:nvPicPr>
          <p:blipFill>
            <a:blip r:embed="rId4"/>
            <a:srcRect/>
            <a:stretch>
              <a:fillRect/>
            </a:stretch>
          </p:blipFill>
          <p:spPr bwMode="auto">
            <a:xfrm>
              <a:off x="0" y="0"/>
              <a:ext cx="288" cy="688"/>
            </a:xfrm>
            <a:prstGeom prst="rect">
              <a:avLst/>
            </a:prstGeom>
            <a:noFill/>
            <a:ln w="12700" cap="flat">
              <a:noFill/>
              <a:miter lim="800000"/>
              <a:headEnd/>
              <a:tailEnd/>
            </a:ln>
          </p:spPr>
        </p:pic>
      </p:grpSp>
      <p:grpSp>
        <p:nvGrpSpPr>
          <p:cNvPr id="11" name="Group 80"/>
          <p:cNvGrpSpPr>
            <a:grpSpLocks/>
          </p:cNvGrpSpPr>
          <p:nvPr/>
        </p:nvGrpSpPr>
        <p:grpSpPr bwMode="auto">
          <a:xfrm>
            <a:off x="7246726" y="2333653"/>
            <a:ext cx="1348383" cy="125016"/>
            <a:chOff x="0" y="0"/>
            <a:chExt cx="1208" cy="112"/>
          </a:xfrm>
        </p:grpSpPr>
        <p:sp>
          <p:nvSpPr>
            <p:cNvPr id="49233" name="Rectangle 81"/>
            <p:cNvSpPr>
              <a:spLocks/>
            </p:cNvSpPr>
            <p:nvPr/>
          </p:nvSpPr>
          <p:spPr bwMode="auto">
            <a:xfrm>
              <a:off x="0" y="0"/>
              <a:ext cx="368" cy="112"/>
            </a:xfrm>
            <a:prstGeom prst="rect">
              <a:avLst/>
            </a:prstGeom>
            <a:solidFill>
              <a:srgbClr val="47CCFC"/>
            </a:solidFill>
            <a:ln w="25400" cap="flat">
              <a:noFill/>
              <a:round/>
              <a:headEnd type="none" w="med" len="med"/>
              <a:tailEnd type="none" w="med" len="med"/>
            </a:ln>
          </p:spPr>
          <p:txBody>
            <a:bodyPr lIns="0" tIns="0" rIns="0" bIns="0"/>
            <a:lstStyle/>
            <a:p>
              <a:endParaRPr lang="en-US"/>
            </a:p>
          </p:txBody>
        </p:sp>
        <p:sp>
          <p:nvSpPr>
            <p:cNvPr id="49234" name="Rectangle 82"/>
            <p:cNvSpPr>
              <a:spLocks/>
            </p:cNvSpPr>
            <p:nvPr/>
          </p:nvSpPr>
          <p:spPr bwMode="auto">
            <a:xfrm>
              <a:off x="400" y="0"/>
              <a:ext cx="352" cy="112"/>
            </a:xfrm>
            <a:prstGeom prst="rect">
              <a:avLst/>
            </a:prstGeom>
            <a:solidFill>
              <a:srgbClr val="47CCFC"/>
            </a:solidFill>
            <a:ln w="25400" cap="flat">
              <a:noFill/>
              <a:round/>
              <a:headEnd type="none" w="med" len="med"/>
              <a:tailEnd type="none" w="med" len="med"/>
            </a:ln>
          </p:spPr>
          <p:txBody>
            <a:bodyPr lIns="0" tIns="0" rIns="0" bIns="0"/>
            <a:lstStyle/>
            <a:p>
              <a:endParaRPr lang="en-US"/>
            </a:p>
          </p:txBody>
        </p:sp>
        <p:sp>
          <p:nvSpPr>
            <p:cNvPr id="49235" name="Rectangle 83"/>
            <p:cNvSpPr>
              <a:spLocks/>
            </p:cNvSpPr>
            <p:nvPr/>
          </p:nvSpPr>
          <p:spPr bwMode="auto">
            <a:xfrm>
              <a:off x="784" y="0"/>
              <a:ext cx="424" cy="112"/>
            </a:xfrm>
            <a:prstGeom prst="rect">
              <a:avLst/>
            </a:prstGeom>
            <a:solidFill>
              <a:srgbClr val="47CCFC"/>
            </a:solidFill>
            <a:ln w="25400" cap="flat">
              <a:noFill/>
              <a:round/>
              <a:headEnd type="none" w="med" len="med"/>
              <a:tailEnd type="none" w="med" len="med"/>
            </a:ln>
          </p:spPr>
          <p:txBody>
            <a:bodyPr lIns="0" tIns="0" rIns="0" bIns="0"/>
            <a:lstStyle/>
            <a:p>
              <a:endParaRPr lang="en-US"/>
            </a:p>
          </p:txBody>
        </p:sp>
      </p:grpSp>
      <p:sp>
        <p:nvSpPr>
          <p:cNvPr id="49236" name="Rectangle 84"/>
          <p:cNvSpPr>
            <a:spLocks/>
          </p:cNvSpPr>
          <p:nvPr/>
        </p:nvSpPr>
        <p:spPr bwMode="auto">
          <a:xfrm>
            <a:off x="6000181" y="990600"/>
            <a:ext cx="1615158" cy="379512"/>
          </a:xfrm>
          <a:prstGeom prst="rect">
            <a:avLst/>
          </a:prstGeom>
          <a:noFill/>
          <a:ln w="12700" cap="flat">
            <a:noFill/>
            <a:miter lim="800000"/>
            <a:headEnd type="none" w="med" len="med"/>
            <a:tailEnd type="none" w="med" len="med"/>
          </a:ln>
        </p:spPr>
        <p:txBody>
          <a:bodyPr lIns="0" tIns="0" rIns="28573" bIns="0"/>
          <a:lstStyle/>
          <a:p>
            <a:pPr marL="27905"/>
            <a:r>
              <a:rPr lang="en-US" sz="1300" dirty="0">
                <a:ea typeface="Helvetica Neue Light" charset="0"/>
                <a:cs typeface="Helvetica Neue Light" charset="0"/>
              </a:rPr>
              <a:t>timer </a:t>
            </a:r>
            <a:r>
              <a:rPr lang="en-US" sz="1300" dirty="0" smtClean="0">
                <a:ea typeface="Helvetica Neue Light" charset="0"/>
                <a:cs typeface="Helvetica Neue Light" charset="0"/>
              </a:rPr>
              <a:t>expired</a:t>
            </a:r>
            <a:r>
              <a:rPr lang="en-US" sz="1300" dirty="0">
                <a:ea typeface="Helvetica Neue Light" charset="0"/>
                <a:cs typeface="Helvetica Neue Light" charset="0"/>
              </a:rPr>
              <a:t>?</a:t>
            </a:r>
          </a:p>
        </p:txBody>
      </p:sp>
      <p:sp>
        <p:nvSpPr>
          <p:cNvPr id="49237" name="Rectangle 85"/>
          <p:cNvSpPr>
            <a:spLocks/>
          </p:cNvSpPr>
          <p:nvPr/>
        </p:nvSpPr>
        <p:spPr bwMode="auto">
          <a:xfrm>
            <a:off x="6095936" y="1287740"/>
            <a:ext cx="1615158" cy="379512"/>
          </a:xfrm>
          <a:prstGeom prst="rect">
            <a:avLst/>
          </a:prstGeom>
          <a:noFill/>
          <a:ln w="12700" cap="flat">
            <a:noFill/>
            <a:miter lim="800000"/>
            <a:headEnd type="none" w="med" len="med"/>
            <a:tailEnd type="none" w="med" len="med"/>
          </a:ln>
        </p:spPr>
        <p:txBody>
          <a:bodyPr lIns="0" tIns="0" rIns="28573" bIns="0"/>
          <a:lstStyle/>
          <a:p>
            <a:pPr marL="27905"/>
            <a:r>
              <a:rPr lang="en-US" sz="1300" dirty="0">
                <a:ea typeface="Helvetica Neue Light" charset="0"/>
                <a:cs typeface="Helvetica Neue Light" charset="0"/>
              </a:rPr>
              <a:t>Restore PC</a:t>
            </a:r>
          </a:p>
        </p:txBody>
      </p:sp>
      <p:sp>
        <p:nvSpPr>
          <p:cNvPr id="49238" name="Rectangle 86"/>
          <p:cNvSpPr>
            <a:spLocks/>
          </p:cNvSpPr>
          <p:nvPr/>
        </p:nvSpPr>
        <p:spPr bwMode="auto">
          <a:xfrm>
            <a:off x="7191342" y="3956772"/>
            <a:ext cx="1482328" cy="616148"/>
          </a:xfrm>
          <a:prstGeom prst="rect">
            <a:avLst/>
          </a:prstGeom>
          <a:solidFill>
            <a:srgbClr val="040D10">
              <a:alpha val="18999"/>
            </a:srgbClr>
          </a:solidFill>
          <a:ln w="25400" cap="flat">
            <a:noFill/>
            <a:round/>
            <a:headEnd type="none" w="med" len="med"/>
            <a:tailEnd type="none" w="med" len="med"/>
          </a:ln>
        </p:spPr>
        <p:txBody>
          <a:bodyPr lIns="0" tIns="0" rIns="0" bIns="0"/>
          <a:lstStyle/>
          <a:p>
            <a:endParaRPr lang="en-US"/>
          </a:p>
        </p:txBody>
      </p:sp>
      <p:sp>
        <p:nvSpPr>
          <p:cNvPr id="49239" name="Rectangle 87"/>
          <p:cNvSpPr>
            <a:spLocks/>
          </p:cNvSpPr>
          <p:nvPr/>
        </p:nvSpPr>
        <p:spPr bwMode="auto">
          <a:xfrm>
            <a:off x="7197328" y="4921178"/>
            <a:ext cx="1446609" cy="616148"/>
          </a:xfrm>
          <a:prstGeom prst="rect">
            <a:avLst/>
          </a:prstGeom>
          <a:solidFill>
            <a:srgbClr val="040D10">
              <a:alpha val="18999"/>
            </a:srgbClr>
          </a:solidFill>
          <a:ln w="25400" cap="flat">
            <a:noFill/>
            <a:round/>
            <a:headEnd type="none" w="med" len="med"/>
            <a:tailEnd type="none" w="med" len="med"/>
          </a:ln>
        </p:spPr>
        <p:txBody>
          <a:bodyPr lIns="0" tIns="0" rIns="0" bIns="0"/>
          <a:lstStyle/>
          <a:p>
            <a:endParaRPr lang="en-US"/>
          </a:p>
        </p:txBody>
      </p:sp>
      <p:sp>
        <p:nvSpPr>
          <p:cNvPr id="49240" name="Rectangle 88"/>
          <p:cNvSpPr>
            <a:spLocks/>
          </p:cNvSpPr>
          <p:nvPr/>
        </p:nvSpPr>
        <p:spPr bwMode="auto">
          <a:xfrm>
            <a:off x="7188398" y="4563990"/>
            <a:ext cx="1455539" cy="357188"/>
          </a:xfrm>
          <a:prstGeom prst="rect">
            <a:avLst/>
          </a:prstGeom>
          <a:solidFill>
            <a:srgbClr val="FF2712"/>
          </a:solidFill>
          <a:ln w="25400" cap="flat">
            <a:noFill/>
            <a:round/>
            <a:headEnd type="none" w="med" len="med"/>
            <a:tailEnd type="none" w="med" len="med"/>
          </a:ln>
        </p:spPr>
        <p:txBody>
          <a:bodyPr lIns="0" tIns="0" rIns="0" bIns="0"/>
          <a:lstStyle/>
          <a:p>
            <a:endParaRPr lang="en-US"/>
          </a:p>
        </p:txBody>
      </p:sp>
      <p:grpSp>
        <p:nvGrpSpPr>
          <p:cNvPr id="12" name="Group 89"/>
          <p:cNvGrpSpPr>
            <a:grpSpLocks/>
          </p:cNvGrpSpPr>
          <p:nvPr/>
        </p:nvGrpSpPr>
        <p:grpSpPr bwMode="auto">
          <a:xfrm>
            <a:off x="7246726" y="2166084"/>
            <a:ext cx="1348383" cy="125016"/>
            <a:chOff x="0" y="0"/>
            <a:chExt cx="1208" cy="112"/>
          </a:xfrm>
        </p:grpSpPr>
        <p:sp>
          <p:nvSpPr>
            <p:cNvPr id="49242" name="Rectangle 90"/>
            <p:cNvSpPr>
              <a:spLocks/>
            </p:cNvSpPr>
            <p:nvPr/>
          </p:nvSpPr>
          <p:spPr bwMode="auto">
            <a:xfrm>
              <a:off x="0" y="0"/>
              <a:ext cx="368" cy="112"/>
            </a:xfrm>
            <a:prstGeom prst="rect">
              <a:avLst/>
            </a:prstGeom>
            <a:solidFill>
              <a:srgbClr val="FF2712"/>
            </a:solidFill>
            <a:ln w="25400" cap="flat">
              <a:noFill/>
              <a:round/>
              <a:headEnd type="none" w="med" len="med"/>
              <a:tailEnd type="none" w="med" len="med"/>
            </a:ln>
          </p:spPr>
          <p:txBody>
            <a:bodyPr lIns="0" tIns="0" rIns="0" bIns="0"/>
            <a:lstStyle/>
            <a:p>
              <a:endParaRPr lang="en-US"/>
            </a:p>
          </p:txBody>
        </p:sp>
        <p:sp>
          <p:nvSpPr>
            <p:cNvPr id="49243" name="Rectangle 91"/>
            <p:cNvSpPr>
              <a:spLocks/>
            </p:cNvSpPr>
            <p:nvPr/>
          </p:nvSpPr>
          <p:spPr bwMode="auto">
            <a:xfrm>
              <a:off x="400" y="0"/>
              <a:ext cx="352" cy="112"/>
            </a:xfrm>
            <a:prstGeom prst="rect">
              <a:avLst/>
            </a:prstGeom>
            <a:solidFill>
              <a:srgbClr val="FF2712"/>
            </a:solidFill>
            <a:ln w="25400" cap="flat">
              <a:noFill/>
              <a:round/>
              <a:headEnd type="none" w="med" len="med"/>
              <a:tailEnd type="none" w="med" len="med"/>
            </a:ln>
          </p:spPr>
          <p:txBody>
            <a:bodyPr lIns="0" tIns="0" rIns="0" bIns="0"/>
            <a:lstStyle/>
            <a:p>
              <a:endParaRPr lang="en-US"/>
            </a:p>
          </p:txBody>
        </p:sp>
        <p:sp>
          <p:nvSpPr>
            <p:cNvPr id="49244" name="Rectangle 92"/>
            <p:cNvSpPr>
              <a:spLocks/>
            </p:cNvSpPr>
            <p:nvPr/>
          </p:nvSpPr>
          <p:spPr bwMode="auto">
            <a:xfrm>
              <a:off x="784" y="0"/>
              <a:ext cx="424" cy="112"/>
            </a:xfrm>
            <a:prstGeom prst="rect">
              <a:avLst/>
            </a:prstGeom>
            <a:solidFill>
              <a:srgbClr val="FF2712"/>
            </a:solidFill>
            <a:ln w="25400" cap="flat">
              <a:noFill/>
              <a:round/>
              <a:headEnd type="none" w="med" len="med"/>
              <a:tailEnd type="none" w="med" len="med"/>
            </a:ln>
          </p:spPr>
          <p:txBody>
            <a:bodyPr lIns="0" tIns="0" rIns="0" bIns="0"/>
            <a:lstStyle/>
            <a:p>
              <a:endParaRPr lang="en-US"/>
            </a:p>
          </p:txBody>
        </p:sp>
      </p:grpSp>
      <p:sp>
        <p:nvSpPr>
          <p:cNvPr id="49245" name="Rectangle 93"/>
          <p:cNvSpPr>
            <a:spLocks/>
          </p:cNvSpPr>
          <p:nvPr/>
        </p:nvSpPr>
        <p:spPr bwMode="auto">
          <a:xfrm>
            <a:off x="562570" y="3072733"/>
            <a:ext cx="1763613" cy="1262435"/>
          </a:xfrm>
          <a:prstGeom prst="rect">
            <a:avLst/>
          </a:prstGeom>
          <a:noFill/>
          <a:ln w="25400" cap="flat">
            <a:solidFill>
              <a:srgbClr val="343434"/>
            </a:solidFill>
            <a:prstDash val="solid"/>
            <a:round/>
            <a:headEnd type="none" w="med" len="med"/>
            <a:tailEnd type="none" w="med" len="med"/>
          </a:ln>
        </p:spPr>
        <p:txBody>
          <a:bodyPr lIns="0" tIns="0" rIns="0" bIns="0"/>
          <a:lstStyle/>
          <a:p>
            <a:endParaRPr lang="en-US"/>
          </a:p>
        </p:txBody>
      </p:sp>
      <p:sp>
        <p:nvSpPr>
          <p:cNvPr id="49246" name="Rectangle 94"/>
          <p:cNvSpPr>
            <a:spLocks/>
          </p:cNvSpPr>
          <p:nvPr/>
        </p:nvSpPr>
        <p:spPr bwMode="auto">
          <a:xfrm>
            <a:off x="7197328" y="3947842"/>
            <a:ext cx="1464469" cy="1598414"/>
          </a:xfrm>
          <a:prstGeom prst="rect">
            <a:avLst/>
          </a:prstGeom>
          <a:noFill/>
          <a:ln w="25400" cap="flat">
            <a:solidFill>
              <a:srgbClr val="343434"/>
            </a:solidFill>
            <a:prstDash val="solid"/>
            <a:round/>
            <a:headEnd type="none" w="med" len="med"/>
            <a:tailEnd type="none" w="med" len="med"/>
          </a:ln>
        </p:spPr>
        <p:txBody>
          <a:bodyPr lIns="0" tIns="0" rIns="0" bIns="0"/>
          <a:lstStyle/>
          <a:p>
            <a:endParaRPr lang="en-US"/>
          </a:p>
        </p:txBody>
      </p:sp>
      <p:sp>
        <p:nvSpPr>
          <p:cNvPr id="49247" name="Rectangle 95"/>
          <p:cNvSpPr>
            <a:spLocks/>
          </p:cNvSpPr>
          <p:nvPr/>
        </p:nvSpPr>
        <p:spPr bwMode="auto">
          <a:xfrm>
            <a:off x="2207865" y="1827041"/>
            <a:ext cx="98227" cy="901898"/>
          </a:xfrm>
          <a:prstGeom prst="rect">
            <a:avLst/>
          </a:pr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49248" name="Freeform 96"/>
          <p:cNvSpPr>
            <a:spLocks/>
          </p:cNvSpPr>
          <p:nvPr/>
        </p:nvSpPr>
        <p:spPr bwMode="auto">
          <a:xfrm>
            <a:off x="4763989" y="2862885"/>
            <a:ext cx="342677" cy="743396"/>
          </a:xfrm>
          <a:custGeom>
            <a:avLst/>
            <a:gdLst/>
            <a:ahLst/>
            <a:cxnLst>
              <a:cxn ang="0">
                <a:pos x="21234" y="0"/>
              </a:cxn>
              <a:cxn ang="0">
                <a:pos x="0" y="3516"/>
              </a:cxn>
              <a:cxn ang="0">
                <a:pos x="0" y="18686"/>
              </a:cxn>
              <a:cxn ang="0">
                <a:pos x="21600" y="21600"/>
              </a:cxn>
              <a:cxn ang="0">
                <a:pos x="21234" y="0"/>
              </a:cxn>
              <a:cxn ang="0">
                <a:pos x="21234" y="0"/>
              </a:cxn>
            </a:cxnLst>
            <a:rect l="0" t="0" r="r" b="b"/>
            <a:pathLst>
              <a:path w="21600" h="21600">
                <a:moveTo>
                  <a:pt x="21234" y="0"/>
                </a:moveTo>
                <a:lnTo>
                  <a:pt x="0" y="3516"/>
                </a:lnTo>
                <a:lnTo>
                  <a:pt x="0" y="18686"/>
                </a:lnTo>
                <a:lnTo>
                  <a:pt x="21600" y="21600"/>
                </a:lnTo>
                <a:cubicBezTo>
                  <a:pt x="21478" y="14400"/>
                  <a:pt x="21356" y="7200"/>
                  <a:pt x="21234" y="0"/>
                </a:cubicBezTo>
                <a:close/>
                <a:moveTo>
                  <a:pt x="21234" y="0"/>
                </a:moveTo>
              </a:path>
            </a:pathLst>
          </a:custGeom>
          <a:solidFill>
            <a:srgbClr val="FFFFFF"/>
          </a:solidFill>
          <a:ln w="25400" cap="flat">
            <a:solidFill>
              <a:srgbClr val="343434"/>
            </a:solidFill>
            <a:prstDash val="solid"/>
            <a:round/>
            <a:headEnd type="none" w="med" len="med"/>
            <a:tailEnd type="none" w="med" len="med"/>
          </a:ln>
          <a:effectLst>
            <a:outerShdw dist="63500" dir="2700000" algn="ctr" rotWithShape="0">
              <a:schemeClr val="bg2">
                <a:alpha val="48276"/>
              </a:schemeClr>
            </a:outerShdw>
          </a:effectLst>
        </p:spPr>
        <p:txBody>
          <a:bodyPr lIns="0" tIns="0" rIns="0" bIns="0"/>
          <a:lstStyle/>
          <a:p>
            <a:endParaRPr lang="en-US"/>
          </a:p>
        </p:txBody>
      </p:sp>
      <p:sp>
        <p:nvSpPr>
          <p:cNvPr id="98" name="TextBox 97"/>
          <p:cNvSpPr txBox="1"/>
          <p:nvPr/>
        </p:nvSpPr>
        <p:spPr>
          <a:xfrm>
            <a:off x="1600200" y="5423026"/>
            <a:ext cx="5591670" cy="403474"/>
          </a:xfrm>
          <a:prstGeom prst="rect">
            <a:avLst/>
          </a:prstGeom>
          <a:noFill/>
        </p:spPr>
        <p:txBody>
          <a:bodyPr wrap="none" lIns="64291" tIns="32146" rIns="64291" bIns="32146" rtlCol="0">
            <a:spAutoFit/>
          </a:bodyPr>
          <a:lstStyle/>
          <a:p>
            <a:r>
              <a:rPr lang="en-US" sz="2200" b="1" dirty="0" smtClean="0">
                <a:solidFill>
                  <a:srgbClr val="333399"/>
                </a:solidFill>
              </a:rPr>
              <a:t>Information contained in space-time sandbox</a:t>
            </a:r>
            <a:endParaRPr lang="en-US" sz="2200" b="1" dirty="0">
              <a:solidFill>
                <a:srgbClr val="333399"/>
              </a:solidFill>
            </a:endParaRPr>
          </a:p>
        </p:txBody>
      </p:sp>
      <p:sp>
        <p:nvSpPr>
          <p:cNvPr id="13" name="Rectangle 12"/>
          <p:cNvSpPr/>
          <p:nvPr/>
        </p:nvSpPr>
        <p:spPr>
          <a:xfrm>
            <a:off x="0" y="5943600"/>
            <a:ext cx="8915400" cy="646331"/>
          </a:xfrm>
          <a:prstGeom prst="rect">
            <a:avLst/>
          </a:prstGeom>
        </p:spPr>
        <p:txBody>
          <a:bodyPr wrap="square">
            <a:spAutoFit/>
          </a:bodyPr>
          <a:lstStyle/>
          <a:p>
            <a:pPr lvl="1"/>
            <a:r>
              <a:rPr lang="en-US" sz="1200" dirty="0" err="1" smtClean="0"/>
              <a:t>Mohit</a:t>
            </a:r>
            <a:r>
              <a:rPr lang="en-US" sz="1200" dirty="0" smtClean="0"/>
              <a:t> </a:t>
            </a:r>
            <a:r>
              <a:rPr lang="en-US" sz="1200" dirty="0" err="1"/>
              <a:t>Tiwari</a:t>
            </a:r>
            <a:r>
              <a:rPr lang="en-US" sz="1200" dirty="0"/>
              <a:t>, </a:t>
            </a:r>
            <a:r>
              <a:rPr lang="en-US" sz="1200" dirty="0" err="1"/>
              <a:t>Xun</a:t>
            </a:r>
            <a:r>
              <a:rPr lang="en-US" sz="1200" dirty="0"/>
              <a:t> Li, Hassan M G </a:t>
            </a:r>
            <a:r>
              <a:rPr lang="en-US" sz="1200" dirty="0" err="1"/>
              <a:t>Wassel</a:t>
            </a:r>
            <a:r>
              <a:rPr lang="en-US" sz="1200" dirty="0"/>
              <a:t>, Frederic T Chong, and Timothy Sherwood. “Execution Leases: A Hardware-Supported Mechanism for Enforcing Strong Non-Interference”, Proceedings of the International Symposium on Microarchitecture (Micro), December 2009</a:t>
            </a:r>
          </a:p>
        </p:txBody>
      </p:sp>
    </p:spTree>
    <p:custDataLst>
      <p:tags r:id="rId1"/>
    </p:custDataLst>
    <p:extLst>
      <p:ext uri="{BB962C8B-B14F-4D97-AF65-F5344CB8AC3E}">
        <p14:creationId xmlns:p14="http://schemas.microsoft.com/office/powerpoint/2010/main" val="15702659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1" name="Straight Arrow Connector 100"/>
          <p:cNvCxnSpPr/>
          <p:nvPr/>
        </p:nvCxnSpPr>
        <p:spPr>
          <a:xfrm>
            <a:off x="1143000" y="4114800"/>
            <a:ext cx="3048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Secure </a:t>
            </a:r>
            <a:r>
              <a:rPr lang="en-US" dirty="0" smtClean="0"/>
              <a:t>I/O (I</a:t>
            </a:r>
            <a:r>
              <a:rPr lang="en-US" baseline="30000" dirty="0" smtClean="0"/>
              <a:t>2</a:t>
            </a:r>
            <a:r>
              <a:rPr lang="en-US" dirty="0" smtClean="0"/>
              <a:t>C)</a:t>
            </a:r>
            <a:endParaRPr lang="en-US" dirty="0"/>
          </a:p>
        </p:txBody>
      </p:sp>
      <p:sp>
        <p:nvSpPr>
          <p:cNvPr id="3" name="Content Placeholder 2"/>
          <p:cNvSpPr>
            <a:spLocks noGrp="1"/>
          </p:cNvSpPr>
          <p:nvPr>
            <p:ph sz="quarter" idx="1"/>
          </p:nvPr>
        </p:nvSpPr>
        <p:spPr>
          <a:xfrm>
            <a:off x="228600" y="914400"/>
            <a:ext cx="8686800" cy="5051425"/>
          </a:xfrm>
        </p:spPr>
        <p:txBody>
          <a:bodyPr/>
          <a:lstStyle/>
          <a:p>
            <a:r>
              <a:rPr lang="en-US" sz="2800" dirty="0" smtClean="0"/>
              <a:t>Restrict bus access</a:t>
            </a:r>
          </a:p>
          <a:p>
            <a:pPr lvl="1"/>
            <a:r>
              <a:rPr lang="en-US" sz="2400" dirty="0" smtClean="0"/>
              <a:t>Prevents explicit flows</a:t>
            </a:r>
          </a:p>
          <a:p>
            <a:r>
              <a:rPr lang="en-US" sz="2800" dirty="0" smtClean="0"/>
              <a:t>Reset Master</a:t>
            </a:r>
          </a:p>
          <a:p>
            <a:pPr lvl="1"/>
            <a:r>
              <a:rPr lang="en-US" sz="2400" dirty="0" smtClean="0"/>
              <a:t>Prevents implicit timing flows</a:t>
            </a:r>
            <a:endParaRPr lang="en-US" sz="2400" dirty="0"/>
          </a:p>
        </p:txBody>
      </p:sp>
      <p:grpSp>
        <p:nvGrpSpPr>
          <p:cNvPr id="25" name="Group 24"/>
          <p:cNvGrpSpPr/>
          <p:nvPr/>
        </p:nvGrpSpPr>
        <p:grpSpPr>
          <a:xfrm>
            <a:off x="914400" y="3657600"/>
            <a:ext cx="7391400" cy="2438400"/>
            <a:chOff x="609600" y="2971800"/>
            <a:chExt cx="7391400" cy="2438400"/>
          </a:xfrm>
        </p:grpSpPr>
        <p:sp>
          <p:nvSpPr>
            <p:cNvPr id="26" name="Rectangle 25"/>
            <p:cNvSpPr/>
            <p:nvPr/>
          </p:nvSpPr>
          <p:spPr>
            <a:xfrm>
              <a:off x="1143000" y="2971800"/>
              <a:ext cx="1066800" cy="838200"/>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Master</a:t>
              </a:r>
              <a:endParaRPr lang="en-US" dirty="0">
                <a:solidFill>
                  <a:schemeClr val="tx1"/>
                </a:solidFill>
              </a:endParaRPr>
            </a:p>
          </p:txBody>
        </p:sp>
        <p:sp>
          <p:nvSpPr>
            <p:cNvPr id="27" name="Rectangle 26"/>
            <p:cNvSpPr/>
            <p:nvPr/>
          </p:nvSpPr>
          <p:spPr>
            <a:xfrm>
              <a:off x="2819400" y="2971800"/>
              <a:ext cx="1066800" cy="838200"/>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Slave 1</a:t>
              </a:r>
            </a:p>
            <a:p>
              <a:pPr algn="ctr"/>
              <a:r>
                <a:rPr lang="en-US" sz="1600" b="1" dirty="0" smtClean="0">
                  <a:solidFill>
                    <a:schemeClr val="tx1"/>
                  </a:solidFill>
                </a:rPr>
                <a:t>(U)</a:t>
              </a:r>
              <a:endParaRPr lang="en-US" sz="1600" b="1" dirty="0">
                <a:solidFill>
                  <a:schemeClr val="tx1"/>
                </a:solidFill>
              </a:endParaRPr>
            </a:p>
          </p:txBody>
        </p:sp>
        <p:sp>
          <p:nvSpPr>
            <p:cNvPr id="28" name="Rectangle 27"/>
            <p:cNvSpPr/>
            <p:nvPr/>
          </p:nvSpPr>
          <p:spPr>
            <a:xfrm>
              <a:off x="4495800" y="2971800"/>
              <a:ext cx="1066800" cy="838200"/>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Slave 2</a:t>
              </a:r>
            </a:p>
            <a:p>
              <a:pPr algn="ctr"/>
              <a:r>
                <a:rPr lang="en-US" sz="1600" b="1" dirty="0" smtClean="0">
                  <a:solidFill>
                    <a:schemeClr val="tx1"/>
                  </a:solidFill>
                </a:rPr>
                <a:t>(T)</a:t>
              </a:r>
            </a:p>
          </p:txBody>
        </p:sp>
        <p:sp>
          <p:nvSpPr>
            <p:cNvPr id="29" name="Rectangle 28"/>
            <p:cNvSpPr/>
            <p:nvPr/>
          </p:nvSpPr>
          <p:spPr>
            <a:xfrm>
              <a:off x="6934200" y="2971800"/>
              <a:ext cx="1066800" cy="838200"/>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Slave N</a:t>
              </a:r>
            </a:p>
            <a:p>
              <a:pPr algn="ctr"/>
              <a:r>
                <a:rPr lang="en-US" b="1" dirty="0" smtClean="0">
                  <a:solidFill>
                    <a:schemeClr val="tx1"/>
                  </a:solidFill>
                </a:rPr>
                <a:t>(T)</a:t>
              </a:r>
            </a:p>
          </p:txBody>
        </p:sp>
        <p:cxnSp>
          <p:nvCxnSpPr>
            <p:cNvPr id="30" name="Straight Connector 29"/>
            <p:cNvCxnSpPr/>
            <p:nvPr/>
          </p:nvCxnSpPr>
          <p:spPr>
            <a:xfrm>
              <a:off x="1143000" y="5257800"/>
              <a:ext cx="68580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143000" y="4800600"/>
              <a:ext cx="6858000" cy="0"/>
            </a:xfrm>
            <a:prstGeom prst="line">
              <a:avLst/>
            </a:prstGeom>
            <a:ln w="22225">
              <a:solidFill>
                <a:srgbClr val="7030A0"/>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9600" y="4583668"/>
              <a:ext cx="609600" cy="369332"/>
            </a:xfrm>
            <a:prstGeom prst="rect">
              <a:avLst/>
            </a:prstGeom>
            <a:noFill/>
          </p:spPr>
          <p:txBody>
            <a:bodyPr wrap="square" rtlCol="0">
              <a:spAutoFit/>
            </a:bodyPr>
            <a:lstStyle/>
            <a:p>
              <a:r>
                <a:rPr lang="en-US" dirty="0" smtClean="0"/>
                <a:t>SDA</a:t>
              </a:r>
              <a:endParaRPr lang="en-US" dirty="0"/>
            </a:p>
          </p:txBody>
        </p:sp>
        <p:sp>
          <p:nvSpPr>
            <p:cNvPr id="33" name="TextBox 32"/>
            <p:cNvSpPr txBox="1"/>
            <p:nvPr/>
          </p:nvSpPr>
          <p:spPr>
            <a:xfrm>
              <a:off x="609600" y="5040868"/>
              <a:ext cx="609600" cy="369332"/>
            </a:xfrm>
            <a:prstGeom prst="rect">
              <a:avLst/>
            </a:prstGeom>
            <a:noFill/>
          </p:spPr>
          <p:txBody>
            <a:bodyPr wrap="square" rtlCol="0">
              <a:spAutoFit/>
            </a:bodyPr>
            <a:lstStyle/>
            <a:p>
              <a:r>
                <a:rPr lang="en-US" dirty="0" smtClean="0"/>
                <a:t>SCL</a:t>
              </a:r>
              <a:endParaRPr lang="en-US" dirty="0"/>
            </a:p>
          </p:txBody>
        </p:sp>
        <p:cxnSp>
          <p:nvCxnSpPr>
            <p:cNvPr id="34" name="Straight Connector 33"/>
            <p:cNvCxnSpPr/>
            <p:nvPr/>
          </p:nvCxnSpPr>
          <p:spPr>
            <a:xfrm rot="5400000" flipH="1" flipV="1">
              <a:off x="952500" y="4305300"/>
              <a:ext cx="990600" cy="0"/>
            </a:xfrm>
            <a:prstGeom prst="line">
              <a:avLst/>
            </a:prstGeom>
            <a:ln w="222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flipH="1" flipV="1">
              <a:off x="2895600" y="4572000"/>
              <a:ext cx="457200" cy="0"/>
            </a:xfrm>
            <a:prstGeom prst="line">
              <a:avLst/>
            </a:prstGeom>
            <a:ln w="222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flipH="1" flipV="1">
              <a:off x="4572000" y="4572000"/>
              <a:ext cx="457200" cy="0"/>
            </a:xfrm>
            <a:prstGeom prst="line">
              <a:avLst/>
            </a:prstGeom>
            <a:ln w="222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flipH="1" flipV="1">
              <a:off x="7010400" y="4572000"/>
              <a:ext cx="457200" cy="0"/>
            </a:xfrm>
            <a:prstGeom prst="line">
              <a:avLst/>
            </a:prstGeom>
            <a:ln w="22225">
              <a:solidFill>
                <a:srgbClr val="7030A0"/>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867400" y="3048000"/>
              <a:ext cx="838200" cy="523220"/>
            </a:xfrm>
            <a:prstGeom prst="rect">
              <a:avLst/>
            </a:prstGeom>
            <a:noFill/>
          </p:spPr>
          <p:txBody>
            <a:bodyPr wrap="square" rtlCol="0">
              <a:spAutoFit/>
            </a:bodyPr>
            <a:lstStyle/>
            <a:p>
              <a:r>
                <a:rPr lang="en-US" sz="2800" dirty="0" smtClean="0"/>
                <a:t>. . . .</a:t>
              </a:r>
              <a:endParaRPr lang="en-US" sz="2800" dirty="0"/>
            </a:p>
          </p:txBody>
        </p:sp>
        <p:cxnSp>
          <p:nvCxnSpPr>
            <p:cNvPr id="39" name="Straight Connector 38"/>
            <p:cNvCxnSpPr/>
            <p:nvPr/>
          </p:nvCxnSpPr>
          <p:spPr>
            <a:xfrm rot="5400000" flipH="1" flipV="1">
              <a:off x="7239000" y="4800600"/>
              <a:ext cx="9144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4800600" y="4800600"/>
              <a:ext cx="9144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flipH="1" flipV="1">
              <a:off x="3048000" y="4800600"/>
              <a:ext cx="9144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flipH="1" flipV="1">
              <a:off x="1104900" y="4533900"/>
              <a:ext cx="14478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43" name="Cube 42"/>
          <p:cNvSpPr/>
          <p:nvPr/>
        </p:nvSpPr>
        <p:spPr>
          <a:xfrm>
            <a:off x="1524000" y="5181600"/>
            <a:ext cx="457200" cy="457200"/>
          </a:xfrm>
          <a:prstGeom prst="cub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accent1">
                    <a:lumMod val="50000"/>
                  </a:schemeClr>
                </a:solidFill>
              </a:rPr>
              <a:t>ST</a:t>
            </a:r>
            <a:endParaRPr lang="en-US" sz="1200" b="1" dirty="0">
              <a:solidFill>
                <a:schemeClr val="accent1">
                  <a:lumMod val="50000"/>
                </a:schemeClr>
              </a:solidFill>
            </a:endParaRPr>
          </a:p>
        </p:txBody>
      </p:sp>
      <p:sp>
        <p:nvSpPr>
          <p:cNvPr id="44" name="Cube 43"/>
          <p:cNvSpPr/>
          <p:nvPr/>
        </p:nvSpPr>
        <p:spPr>
          <a:xfrm>
            <a:off x="1524000" y="5181600"/>
            <a:ext cx="457200" cy="457200"/>
          </a:xfrm>
          <a:prstGeom prst="cub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accent1">
                    <a:lumMod val="50000"/>
                  </a:schemeClr>
                </a:solidFill>
              </a:rPr>
              <a:t>AD</a:t>
            </a:r>
            <a:endParaRPr lang="en-US" sz="900" b="1" dirty="0">
              <a:solidFill>
                <a:schemeClr val="accent1">
                  <a:lumMod val="50000"/>
                </a:schemeClr>
              </a:solidFill>
            </a:endParaRPr>
          </a:p>
        </p:txBody>
      </p:sp>
      <p:sp>
        <p:nvSpPr>
          <p:cNvPr id="45" name="Cube 44"/>
          <p:cNvSpPr/>
          <p:nvPr/>
        </p:nvSpPr>
        <p:spPr>
          <a:xfrm>
            <a:off x="3200400" y="5181600"/>
            <a:ext cx="457200" cy="457200"/>
          </a:xfrm>
          <a:prstGeom prst="cub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tx1">
                    <a:lumMod val="95000"/>
                    <a:lumOff val="5000"/>
                  </a:schemeClr>
                </a:solidFill>
              </a:rPr>
              <a:t>AK</a:t>
            </a:r>
            <a:endParaRPr lang="en-US" sz="900" b="1" dirty="0">
              <a:solidFill>
                <a:schemeClr val="tx1">
                  <a:lumMod val="95000"/>
                  <a:lumOff val="5000"/>
                </a:schemeClr>
              </a:solidFill>
            </a:endParaRPr>
          </a:p>
        </p:txBody>
      </p:sp>
      <p:sp>
        <p:nvSpPr>
          <p:cNvPr id="51" name="Rectangle 50"/>
          <p:cNvSpPr/>
          <p:nvPr/>
        </p:nvSpPr>
        <p:spPr>
          <a:xfrm>
            <a:off x="3124200" y="4648200"/>
            <a:ext cx="1066800" cy="381000"/>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Adapter</a:t>
            </a:r>
            <a:endParaRPr lang="en-US" dirty="0">
              <a:solidFill>
                <a:schemeClr val="tx1"/>
              </a:solidFill>
            </a:endParaRPr>
          </a:p>
        </p:txBody>
      </p:sp>
      <p:sp>
        <p:nvSpPr>
          <p:cNvPr id="52" name="Rectangle 51"/>
          <p:cNvSpPr/>
          <p:nvPr/>
        </p:nvSpPr>
        <p:spPr>
          <a:xfrm>
            <a:off x="4800600" y="4648200"/>
            <a:ext cx="1066800" cy="381000"/>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Adapter</a:t>
            </a:r>
            <a:endParaRPr lang="en-US" dirty="0">
              <a:solidFill>
                <a:schemeClr val="tx1"/>
              </a:solidFill>
            </a:endParaRPr>
          </a:p>
        </p:txBody>
      </p:sp>
      <p:sp>
        <p:nvSpPr>
          <p:cNvPr id="53" name="Rectangle 52"/>
          <p:cNvSpPr/>
          <p:nvPr/>
        </p:nvSpPr>
        <p:spPr>
          <a:xfrm>
            <a:off x="7239000" y="4648200"/>
            <a:ext cx="1066800" cy="381000"/>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Adapter</a:t>
            </a:r>
            <a:endParaRPr lang="en-US" dirty="0">
              <a:solidFill>
                <a:schemeClr val="tx1"/>
              </a:solidFill>
            </a:endParaRPr>
          </a:p>
        </p:txBody>
      </p:sp>
      <p:cxnSp>
        <p:nvCxnSpPr>
          <p:cNvPr id="58" name="Straight Connector 57"/>
          <p:cNvCxnSpPr/>
          <p:nvPr/>
        </p:nvCxnSpPr>
        <p:spPr>
          <a:xfrm rot="5400000" flipH="1" flipV="1">
            <a:off x="3733800" y="4572000"/>
            <a:ext cx="1524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flipH="1" flipV="1">
            <a:off x="3352800" y="4572000"/>
            <a:ext cx="152400" cy="0"/>
          </a:xfrm>
          <a:prstGeom prst="line">
            <a:avLst/>
          </a:prstGeom>
          <a:ln w="222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flipH="1" flipV="1">
            <a:off x="5410200" y="4572000"/>
            <a:ext cx="1524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flipH="1" flipV="1">
            <a:off x="5029200" y="4572000"/>
            <a:ext cx="152400" cy="0"/>
          </a:xfrm>
          <a:prstGeom prst="line">
            <a:avLst/>
          </a:prstGeom>
          <a:ln w="2222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flipH="1" flipV="1">
            <a:off x="7848599" y="4572000"/>
            <a:ext cx="1524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flipH="1" flipV="1">
            <a:off x="7467599" y="4572000"/>
            <a:ext cx="152400" cy="0"/>
          </a:xfrm>
          <a:prstGeom prst="line">
            <a:avLst/>
          </a:prstGeom>
          <a:ln w="22225">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3124200" y="2895600"/>
            <a:ext cx="990600" cy="762000"/>
            <a:chOff x="2819400" y="3505200"/>
            <a:chExt cx="990600" cy="762000"/>
          </a:xfrm>
        </p:grpSpPr>
        <p:sp>
          <p:nvSpPr>
            <p:cNvPr id="65" name="Cloud 64"/>
            <p:cNvSpPr/>
            <p:nvPr/>
          </p:nvSpPr>
          <p:spPr>
            <a:xfrm>
              <a:off x="2819400" y="3505200"/>
              <a:ext cx="990600" cy="762000"/>
            </a:xfrm>
            <a:prstGeom prst="cloud">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3120887" y="3665621"/>
              <a:ext cx="172278" cy="160421"/>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3379304" y="3785937"/>
              <a:ext cx="172278" cy="160421"/>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3163956" y="3986463"/>
              <a:ext cx="172278" cy="160421"/>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Curved Connector 68"/>
            <p:cNvCxnSpPr>
              <a:stCxn id="66" idx="7"/>
              <a:endCxn id="67" idx="0"/>
            </p:cNvCxnSpPr>
            <p:nvPr/>
          </p:nvCxnSpPr>
          <p:spPr>
            <a:xfrm rot="16200000" flipH="1">
              <a:off x="3318278" y="3638771"/>
              <a:ext cx="96823" cy="197508"/>
            </a:xfrm>
            <a:prstGeom prst="curvedConnector3">
              <a:avLst>
                <a:gd name="adj1" fmla="val -86396"/>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hape 69"/>
            <p:cNvCxnSpPr>
              <a:stCxn id="67" idx="4"/>
              <a:endCxn id="68" idx="6"/>
            </p:cNvCxnSpPr>
            <p:nvPr/>
          </p:nvCxnSpPr>
          <p:spPr>
            <a:xfrm rot="5400000">
              <a:off x="3340681" y="3941911"/>
              <a:ext cx="120316" cy="129209"/>
            </a:xfrm>
            <a:prstGeom prst="curved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hape 70"/>
            <p:cNvCxnSpPr>
              <a:stCxn id="68" idx="1"/>
              <a:endCxn id="66" idx="2"/>
            </p:cNvCxnSpPr>
            <p:nvPr/>
          </p:nvCxnSpPr>
          <p:spPr>
            <a:xfrm rot="16200000" flipV="1">
              <a:off x="3022975" y="3843745"/>
              <a:ext cx="264125" cy="68299"/>
            </a:xfrm>
            <a:prstGeom prst="curvedConnector4">
              <a:avLst>
                <a:gd name="adj1" fmla="val 30368"/>
                <a:gd name="adj2" fmla="val 28918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1447800" y="2895600"/>
            <a:ext cx="990600" cy="762000"/>
            <a:chOff x="4038600" y="457200"/>
            <a:chExt cx="1600200" cy="1219200"/>
          </a:xfrm>
        </p:grpSpPr>
        <p:sp>
          <p:nvSpPr>
            <p:cNvPr id="73" name="Cloud 72"/>
            <p:cNvSpPr/>
            <p:nvPr/>
          </p:nvSpPr>
          <p:spPr>
            <a:xfrm>
              <a:off x="4038600" y="457200"/>
              <a:ext cx="1600200" cy="1219200"/>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4525617" y="713874"/>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4943061" y="906379"/>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4595191" y="1227221"/>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Curved Connector 76"/>
            <p:cNvCxnSpPr>
              <a:stCxn id="74" idx="7"/>
              <a:endCxn id="75" idx="0"/>
            </p:cNvCxnSpPr>
            <p:nvPr/>
          </p:nvCxnSpPr>
          <p:spPr>
            <a:xfrm rot="16200000" flipH="1">
              <a:off x="4845224" y="669395"/>
              <a:ext cx="154916" cy="319051"/>
            </a:xfrm>
            <a:prstGeom prst="curvedConnector3">
              <a:avLst>
                <a:gd name="adj1" fmla="val -86396"/>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hape 77"/>
            <p:cNvCxnSpPr>
              <a:stCxn id="75" idx="4"/>
              <a:endCxn id="76" idx="6"/>
            </p:cNvCxnSpPr>
            <p:nvPr/>
          </p:nvCxnSpPr>
          <p:spPr>
            <a:xfrm rot="5400000">
              <a:off x="4881595" y="1154944"/>
              <a:ext cx="192505" cy="208722"/>
            </a:xfrm>
            <a:prstGeom prst="curved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hape 78"/>
            <p:cNvCxnSpPr>
              <a:stCxn id="76" idx="1"/>
              <a:endCxn id="74" idx="2"/>
            </p:cNvCxnSpPr>
            <p:nvPr/>
          </p:nvCxnSpPr>
          <p:spPr>
            <a:xfrm rot="16200000" flipV="1">
              <a:off x="4369483" y="998346"/>
              <a:ext cx="422600" cy="110329"/>
            </a:xfrm>
            <a:prstGeom prst="curvedConnector4">
              <a:avLst>
                <a:gd name="adj1" fmla="val 30368"/>
                <a:gd name="adj2" fmla="val 28918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a:off x="4800600" y="2895600"/>
            <a:ext cx="990600" cy="762000"/>
            <a:chOff x="4038600" y="457200"/>
            <a:chExt cx="1600200" cy="1219200"/>
          </a:xfrm>
        </p:grpSpPr>
        <p:sp>
          <p:nvSpPr>
            <p:cNvPr id="81" name="Cloud 80"/>
            <p:cNvSpPr/>
            <p:nvPr/>
          </p:nvSpPr>
          <p:spPr>
            <a:xfrm>
              <a:off x="4038600" y="457200"/>
              <a:ext cx="1600200" cy="1219200"/>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4525617" y="713874"/>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4943061" y="906379"/>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4595191" y="1227221"/>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5" name="Curved Connector 84"/>
            <p:cNvCxnSpPr>
              <a:stCxn id="82" idx="7"/>
              <a:endCxn id="83" idx="0"/>
            </p:cNvCxnSpPr>
            <p:nvPr/>
          </p:nvCxnSpPr>
          <p:spPr>
            <a:xfrm rot="16200000" flipH="1">
              <a:off x="4845224" y="669395"/>
              <a:ext cx="154916" cy="319051"/>
            </a:xfrm>
            <a:prstGeom prst="curvedConnector3">
              <a:avLst>
                <a:gd name="adj1" fmla="val -86396"/>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Shape 85"/>
            <p:cNvCxnSpPr>
              <a:stCxn id="83" idx="4"/>
              <a:endCxn id="84" idx="6"/>
            </p:cNvCxnSpPr>
            <p:nvPr/>
          </p:nvCxnSpPr>
          <p:spPr>
            <a:xfrm rot="5400000">
              <a:off x="4881595" y="1154944"/>
              <a:ext cx="192505" cy="208722"/>
            </a:xfrm>
            <a:prstGeom prst="curved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7" name="Shape 86"/>
            <p:cNvCxnSpPr>
              <a:stCxn id="84" idx="1"/>
              <a:endCxn id="82" idx="2"/>
            </p:cNvCxnSpPr>
            <p:nvPr/>
          </p:nvCxnSpPr>
          <p:spPr>
            <a:xfrm rot="16200000" flipV="1">
              <a:off x="4369483" y="998346"/>
              <a:ext cx="422600" cy="110329"/>
            </a:xfrm>
            <a:prstGeom prst="curvedConnector4">
              <a:avLst>
                <a:gd name="adj1" fmla="val 30368"/>
                <a:gd name="adj2" fmla="val 28918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p:nvGrpSpPr>
        <p:grpSpPr>
          <a:xfrm>
            <a:off x="7239000" y="2895600"/>
            <a:ext cx="990600" cy="762000"/>
            <a:chOff x="4038600" y="457200"/>
            <a:chExt cx="1600200" cy="1219200"/>
          </a:xfrm>
        </p:grpSpPr>
        <p:sp>
          <p:nvSpPr>
            <p:cNvPr id="89" name="Cloud 88"/>
            <p:cNvSpPr/>
            <p:nvPr/>
          </p:nvSpPr>
          <p:spPr>
            <a:xfrm>
              <a:off x="4038600" y="457200"/>
              <a:ext cx="1600200" cy="1219200"/>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4525617" y="713874"/>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4943061" y="906379"/>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4595191" y="1227221"/>
              <a:ext cx="278296" cy="256674"/>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Curved Connector 92"/>
            <p:cNvCxnSpPr>
              <a:stCxn id="90" idx="7"/>
              <a:endCxn id="91" idx="0"/>
            </p:cNvCxnSpPr>
            <p:nvPr/>
          </p:nvCxnSpPr>
          <p:spPr>
            <a:xfrm rot="16200000" flipH="1">
              <a:off x="4845224" y="669395"/>
              <a:ext cx="154916" cy="319051"/>
            </a:xfrm>
            <a:prstGeom prst="curvedConnector3">
              <a:avLst>
                <a:gd name="adj1" fmla="val -86396"/>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Shape 93"/>
            <p:cNvCxnSpPr>
              <a:stCxn id="91" idx="4"/>
              <a:endCxn id="92" idx="6"/>
            </p:cNvCxnSpPr>
            <p:nvPr/>
          </p:nvCxnSpPr>
          <p:spPr>
            <a:xfrm rot="5400000">
              <a:off x="4881595" y="1154944"/>
              <a:ext cx="192505" cy="208722"/>
            </a:xfrm>
            <a:prstGeom prst="curved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5" name="Shape 94"/>
            <p:cNvCxnSpPr>
              <a:stCxn id="92" idx="1"/>
              <a:endCxn id="90" idx="2"/>
            </p:cNvCxnSpPr>
            <p:nvPr/>
          </p:nvCxnSpPr>
          <p:spPr>
            <a:xfrm rot="16200000" flipV="1">
              <a:off x="4369483" y="998346"/>
              <a:ext cx="422600" cy="110329"/>
            </a:xfrm>
            <a:prstGeom prst="curvedConnector4">
              <a:avLst>
                <a:gd name="adj1" fmla="val 30368"/>
                <a:gd name="adj2" fmla="val 28918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96" name="Straight Arrow Connector 95"/>
          <p:cNvCxnSpPr/>
          <p:nvPr/>
        </p:nvCxnSpPr>
        <p:spPr>
          <a:xfrm rot="5400000">
            <a:off x="8357801" y="4291399"/>
            <a:ext cx="353199" cy="304800"/>
          </a:xfrm>
          <a:prstGeom prst="straightConnector1">
            <a:avLst/>
          </a:prstGeom>
          <a:ln w="127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8458200" y="3886200"/>
            <a:ext cx="685800" cy="430887"/>
          </a:xfrm>
          <a:prstGeom prst="rect">
            <a:avLst/>
          </a:prstGeom>
          <a:noFill/>
        </p:spPr>
        <p:txBody>
          <a:bodyPr wrap="square" rtlCol="0">
            <a:spAutoFit/>
          </a:bodyPr>
          <a:lstStyle/>
          <a:p>
            <a:r>
              <a:rPr lang="en-US" sz="1100" dirty="0" smtClean="0"/>
              <a:t>Mutually Exclusive</a:t>
            </a:r>
            <a:endParaRPr lang="en-US" sz="1100" dirty="0"/>
          </a:p>
        </p:txBody>
      </p:sp>
      <p:sp>
        <p:nvSpPr>
          <p:cNvPr id="99" name="Rectangle 98"/>
          <p:cNvSpPr/>
          <p:nvPr/>
        </p:nvSpPr>
        <p:spPr>
          <a:xfrm>
            <a:off x="76200" y="3657600"/>
            <a:ext cx="1066800" cy="838200"/>
          </a:xfrm>
          <a:prstGeom prst="rect">
            <a:avLst/>
          </a:prstGeom>
          <a:solidFill>
            <a:schemeClr val="accent1">
              <a:lumMod val="75000"/>
            </a:schemeClr>
          </a:solidFill>
          <a:ln w="158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Execution Lease</a:t>
            </a:r>
            <a:endParaRPr lang="en-US" sz="1600" dirty="0">
              <a:solidFill>
                <a:schemeClr val="tx1"/>
              </a:solidFill>
            </a:endParaRPr>
          </a:p>
        </p:txBody>
      </p:sp>
      <p:cxnSp>
        <p:nvCxnSpPr>
          <p:cNvPr id="106" name="Straight Connector 105"/>
          <p:cNvCxnSpPr>
            <a:stCxn id="99" idx="2"/>
          </p:cNvCxnSpPr>
          <p:nvPr/>
        </p:nvCxnSpPr>
        <p:spPr>
          <a:xfrm rot="5400000">
            <a:off x="419100" y="4686300"/>
            <a:ext cx="381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a:off x="609600" y="4876800"/>
            <a:ext cx="25146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609600" y="4648200"/>
            <a:ext cx="1066800" cy="261610"/>
          </a:xfrm>
          <a:prstGeom prst="rect">
            <a:avLst/>
          </a:prstGeom>
          <a:noFill/>
        </p:spPr>
        <p:txBody>
          <a:bodyPr wrap="square" rtlCol="0">
            <a:spAutoFit/>
          </a:bodyPr>
          <a:lstStyle/>
          <a:p>
            <a:r>
              <a:rPr lang="en-US" sz="1100" dirty="0" smtClean="0"/>
              <a:t>Adapter Clock</a:t>
            </a:r>
            <a:endParaRPr lang="en-US" sz="1100" dirty="0"/>
          </a:p>
        </p:txBody>
      </p:sp>
      <p:sp>
        <p:nvSpPr>
          <p:cNvPr id="117" name="TextBox 116"/>
          <p:cNvSpPr txBox="1"/>
          <p:nvPr/>
        </p:nvSpPr>
        <p:spPr>
          <a:xfrm>
            <a:off x="990600" y="3352800"/>
            <a:ext cx="533400" cy="261610"/>
          </a:xfrm>
          <a:prstGeom prst="rect">
            <a:avLst/>
          </a:prstGeom>
          <a:noFill/>
        </p:spPr>
        <p:txBody>
          <a:bodyPr wrap="square" rtlCol="0">
            <a:spAutoFit/>
          </a:bodyPr>
          <a:lstStyle/>
          <a:p>
            <a:r>
              <a:rPr lang="en-US" sz="1100" dirty="0" smtClean="0"/>
              <a:t>Reset</a:t>
            </a:r>
            <a:endParaRPr lang="en-US" sz="1100" dirty="0"/>
          </a:p>
        </p:txBody>
      </p:sp>
      <p:cxnSp>
        <p:nvCxnSpPr>
          <p:cNvPr id="118" name="Straight Arrow Connector 117"/>
          <p:cNvCxnSpPr/>
          <p:nvPr/>
        </p:nvCxnSpPr>
        <p:spPr>
          <a:xfrm rot="16200000" flipH="1">
            <a:off x="1042604" y="3757999"/>
            <a:ext cx="429393" cy="76197"/>
          </a:xfrm>
          <a:prstGeom prst="straightConnector1">
            <a:avLst/>
          </a:prstGeom>
          <a:ln w="127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a:off x="4191000" y="4875212"/>
            <a:ext cx="6096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a:off x="5867400" y="4876800"/>
            <a:ext cx="3048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8" name="TextBox 127"/>
          <p:cNvSpPr txBox="1"/>
          <p:nvPr/>
        </p:nvSpPr>
        <p:spPr>
          <a:xfrm>
            <a:off x="6172200" y="4505980"/>
            <a:ext cx="838200" cy="523220"/>
          </a:xfrm>
          <a:prstGeom prst="rect">
            <a:avLst/>
          </a:prstGeom>
          <a:noFill/>
        </p:spPr>
        <p:txBody>
          <a:bodyPr wrap="square" rtlCol="0">
            <a:spAutoFit/>
          </a:bodyPr>
          <a:lstStyle/>
          <a:p>
            <a:r>
              <a:rPr lang="en-US" sz="2800" dirty="0" smtClean="0"/>
              <a:t>. . . .</a:t>
            </a:r>
            <a:endParaRPr lang="en-US" sz="2800" dirty="0"/>
          </a:p>
        </p:txBody>
      </p:sp>
      <p:cxnSp>
        <p:nvCxnSpPr>
          <p:cNvPr id="130" name="Straight Arrow Connector 129"/>
          <p:cNvCxnSpPr/>
          <p:nvPr/>
        </p:nvCxnSpPr>
        <p:spPr>
          <a:xfrm>
            <a:off x="6934200" y="4876800"/>
            <a:ext cx="3048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31" name="Group 130"/>
          <p:cNvGrpSpPr/>
          <p:nvPr/>
        </p:nvGrpSpPr>
        <p:grpSpPr>
          <a:xfrm>
            <a:off x="1447800" y="2895600"/>
            <a:ext cx="990600" cy="762000"/>
            <a:chOff x="2819400" y="3505200"/>
            <a:chExt cx="990600" cy="762000"/>
          </a:xfrm>
        </p:grpSpPr>
        <p:sp>
          <p:nvSpPr>
            <p:cNvPr id="132" name="Cloud 131"/>
            <p:cNvSpPr/>
            <p:nvPr/>
          </p:nvSpPr>
          <p:spPr>
            <a:xfrm>
              <a:off x="2819400" y="3505200"/>
              <a:ext cx="990600" cy="762000"/>
            </a:xfrm>
            <a:prstGeom prst="cloud">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p:cNvSpPr/>
            <p:nvPr/>
          </p:nvSpPr>
          <p:spPr>
            <a:xfrm>
              <a:off x="3120887" y="3665621"/>
              <a:ext cx="172278" cy="160421"/>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p:cNvSpPr/>
            <p:nvPr/>
          </p:nvSpPr>
          <p:spPr>
            <a:xfrm>
              <a:off x="3379304" y="3785937"/>
              <a:ext cx="172278" cy="160421"/>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p:cNvSpPr/>
            <p:nvPr/>
          </p:nvSpPr>
          <p:spPr>
            <a:xfrm>
              <a:off x="3163956" y="3986463"/>
              <a:ext cx="172278" cy="160421"/>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6" name="Curved Connector 135"/>
            <p:cNvCxnSpPr>
              <a:stCxn id="133" idx="7"/>
              <a:endCxn id="134" idx="0"/>
            </p:cNvCxnSpPr>
            <p:nvPr/>
          </p:nvCxnSpPr>
          <p:spPr>
            <a:xfrm rot="16200000" flipH="1">
              <a:off x="3318278" y="3638771"/>
              <a:ext cx="96823" cy="197508"/>
            </a:xfrm>
            <a:prstGeom prst="curvedConnector3">
              <a:avLst>
                <a:gd name="adj1" fmla="val -86396"/>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7" name="Shape 136"/>
            <p:cNvCxnSpPr>
              <a:stCxn id="134" idx="4"/>
              <a:endCxn id="135" idx="6"/>
            </p:cNvCxnSpPr>
            <p:nvPr/>
          </p:nvCxnSpPr>
          <p:spPr>
            <a:xfrm rot="5400000">
              <a:off x="3340681" y="3941911"/>
              <a:ext cx="120316" cy="129209"/>
            </a:xfrm>
            <a:prstGeom prst="curved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8" name="Shape 137"/>
            <p:cNvCxnSpPr>
              <a:stCxn id="135" idx="1"/>
              <a:endCxn id="133" idx="2"/>
            </p:cNvCxnSpPr>
            <p:nvPr/>
          </p:nvCxnSpPr>
          <p:spPr>
            <a:xfrm rot="16200000" flipV="1">
              <a:off x="3022975" y="3843745"/>
              <a:ext cx="264125" cy="68299"/>
            </a:xfrm>
            <a:prstGeom prst="curvedConnector4">
              <a:avLst>
                <a:gd name="adj1" fmla="val 30368"/>
                <a:gd name="adj2" fmla="val 28918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 name="Rectangle 3"/>
          <p:cNvSpPr/>
          <p:nvPr/>
        </p:nvSpPr>
        <p:spPr>
          <a:xfrm>
            <a:off x="228600" y="6153090"/>
            <a:ext cx="8686800" cy="461665"/>
          </a:xfrm>
          <a:prstGeom prst="rect">
            <a:avLst/>
          </a:prstGeom>
        </p:spPr>
        <p:txBody>
          <a:bodyPr wrap="square">
            <a:spAutoFit/>
          </a:bodyPr>
          <a:lstStyle/>
          <a:p>
            <a:pPr lvl="1"/>
            <a:r>
              <a:rPr lang="en-US" sz="1200" dirty="0" smtClean="0"/>
              <a:t>Jason </a:t>
            </a:r>
            <a:r>
              <a:rPr lang="en-US" sz="1200" dirty="0"/>
              <a:t>Oberg, Wei Hu, Ali </a:t>
            </a:r>
            <a:r>
              <a:rPr lang="en-US" sz="1200" dirty="0" err="1"/>
              <a:t>Irturk</a:t>
            </a:r>
            <a:r>
              <a:rPr lang="en-US" sz="1200" dirty="0"/>
              <a:t>, </a:t>
            </a:r>
            <a:r>
              <a:rPr lang="en-US" sz="1200" dirty="0" err="1"/>
              <a:t>Mohit</a:t>
            </a:r>
            <a:r>
              <a:rPr lang="en-US" sz="1200" dirty="0"/>
              <a:t> </a:t>
            </a:r>
            <a:r>
              <a:rPr lang="en-US" sz="1200" dirty="0" err="1"/>
              <a:t>Tiwari</a:t>
            </a:r>
            <a:r>
              <a:rPr lang="en-US" sz="1200" dirty="0"/>
              <a:t>, Timothy Sherwood, and Ryan Kastner, "Information Flow Isolation in I2C and USB", Design Automation Conference (DAC), June 2011</a:t>
            </a:r>
          </a:p>
        </p:txBody>
      </p:sp>
    </p:spTree>
    <p:extLst>
      <p:ext uri="{BB962C8B-B14F-4D97-AF65-F5344CB8AC3E}">
        <p14:creationId xmlns:p14="http://schemas.microsoft.com/office/powerpoint/2010/main" val="1635862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1" nodeType="clickEffect">
                                  <p:stCondLst>
                                    <p:cond delay="0"/>
                                  </p:stCondLst>
                                  <p:childTnLst>
                                    <p:animMotion origin="layout" path="M -3.33333E-6 1.11111E-6 L 0.71667 1.11111E-6 " pathEditMode="relative" rAng="0" ptsTypes="AA">
                                      <p:cBhvr>
                                        <p:cTn id="10" dur="1000" fill="hold"/>
                                        <p:tgtEl>
                                          <p:spTgt spid="43"/>
                                        </p:tgtEl>
                                        <p:attrNameLst>
                                          <p:attrName>ppt_x</p:attrName>
                                          <p:attrName>ppt_y</p:attrName>
                                        </p:attrNameLst>
                                      </p:cBhvr>
                                      <p:rCtr x="358" y="0"/>
                                    </p:animMotion>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2" nodeType="clickEffect">
                                  <p:stCondLst>
                                    <p:cond delay="0"/>
                                  </p:stCondLst>
                                  <p:childTnLst>
                                    <p:set>
                                      <p:cBhvr>
                                        <p:cTn id="14" dur="1" fill="hold">
                                          <p:stCondLst>
                                            <p:cond delay="0"/>
                                          </p:stCondLst>
                                        </p:cTn>
                                        <p:tgtEl>
                                          <p:spTgt spid="43"/>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grpId="1" nodeType="clickEffect">
                                  <p:stCondLst>
                                    <p:cond delay="0"/>
                                  </p:stCondLst>
                                  <p:childTnLst>
                                    <p:animMotion origin="layout" path="M 0 0 L 0.18334 0 " pathEditMode="relative" ptsTypes="AA">
                                      <p:cBhvr>
                                        <p:cTn id="20" dur="1000" fill="hold"/>
                                        <p:tgtEl>
                                          <p:spTgt spid="44"/>
                                        </p:tgtEl>
                                        <p:attrNameLst>
                                          <p:attrName>ppt_x</p:attrName>
                                          <p:attrName>ppt_y</p:attrName>
                                        </p:attrNameLst>
                                      </p:cBhvr>
                                    </p:animMotion>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2" nodeType="clickEffect">
                                  <p:stCondLst>
                                    <p:cond delay="0"/>
                                  </p:stCondLst>
                                  <p:childTnLst>
                                    <p:set>
                                      <p:cBhvr>
                                        <p:cTn id="24" dur="1" fill="hold">
                                          <p:stCondLst>
                                            <p:cond delay="0"/>
                                          </p:stCondLst>
                                        </p:cTn>
                                        <p:tgtEl>
                                          <p:spTgt spid="44"/>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1" nodeType="clickEffect">
                                  <p:stCondLst>
                                    <p:cond delay="0"/>
                                  </p:stCondLst>
                                  <p:childTnLst>
                                    <p:animMotion origin="layout" path="M 0 0 L -0.175 0 " pathEditMode="relative" ptsTypes="AA">
                                      <p:cBhvr>
                                        <p:cTn id="30" dur="1000" fill="hold"/>
                                        <p:tgtEl>
                                          <p:spTgt spid="45"/>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2" nodeType="clickEffect">
                                  <p:stCondLst>
                                    <p:cond delay="0"/>
                                  </p:stCondLst>
                                  <p:childTnLst>
                                    <p:set>
                                      <p:cBhvr>
                                        <p:cTn id="34" dur="1" fill="hold">
                                          <p:stCondLst>
                                            <p:cond delay="0"/>
                                          </p:stCondLst>
                                        </p:cTn>
                                        <p:tgtEl>
                                          <p:spTgt spid="45"/>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3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7" presetClass="emph" presetSubtype="2" fill="hold" nodeType="clickEffect">
                                  <p:stCondLst>
                                    <p:cond delay="0"/>
                                  </p:stCondLst>
                                  <p:childTnLst>
                                    <p:animClr clrSpc="rgb" dir="cw">
                                      <p:cBhvr>
                                        <p:cTn id="40" dur="500" fill="hold"/>
                                        <p:tgtEl>
                                          <p:spTgt spid="101"/>
                                        </p:tgtEl>
                                        <p:attrNameLst>
                                          <p:attrName>stroke.color</p:attrName>
                                        </p:attrNameLst>
                                      </p:cBhvr>
                                      <p:to>
                                        <a:srgbClr val="66FF33"/>
                                      </p:to>
                                    </p:animClr>
                                    <p:set>
                                      <p:cBhvr>
                                        <p:cTn id="41" dur="500" fill="hold"/>
                                        <p:tgtEl>
                                          <p:spTgt spid="101"/>
                                        </p:tgtEl>
                                        <p:attrNameLst>
                                          <p:attrName>stroke.on</p:attrName>
                                        </p:attrNameLst>
                                      </p:cBhvr>
                                      <p:to>
                                        <p:strVal val="true"/>
                                      </p:to>
                                    </p:set>
                                  </p:childTnLst>
                                </p:cTn>
                              </p:par>
                              <p:par>
                                <p:cTn id="42" presetID="1" presetClass="exit" presetSubtype="0" fill="hold" nodeType="withEffect">
                                  <p:stCondLst>
                                    <p:cond delay="0"/>
                                  </p:stCondLst>
                                  <p:childTnLst>
                                    <p:set>
                                      <p:cBhvr>
                                        <p:cTn id="43" dur="1" fill="hold">
                                          <p:stCondLst>
                                            <p:cond delay="0"/>
                                          </p:stCondLst>
                                        </p:cTn>
                                        <p:tgtEl>
                                          <p:spTgt spid="131"/>
                                        </p:tgtEl>
                                        <p:attrNameLst>
                                          <p:attrName>style.visibility</p:attrName>
                                        </p:attrNameLst>
                                      </p:cBhvr>
                                      <p:to>
                                        <p:strVal val="hidden"/>
                                      </p:to>
                                    </p:set>
                                  </p:childTnLst>
                                </p:cTn>
                              </p:par>
                              <p:par>
                                <p:cTn id="44" presetID="7" presetClass="emph" presetSubtype="2" fill="hold" nodeType="withEffect">
                                  <p:stCondLst>
                                    <p:cond delay="0"/>
                                  </p:stCondLst>
                                  <p:childTnLst>
                                    <p:animClr clrSpc="rgb" dir="cw">
                                      <p:cBhvr>
                                        <p:cTn id="45" dur="500" fill="hold"/>
                                        <p:tgtEl>
                                          <p:spTgt spid="118"/>
                                        </p:tgtEl>
                                        <p:attrNameLst>
                                          <p:attrName>stroke.color</p:attrName>
                                        </p:attrNameLst>
                                      </p:cBhvr>
                                      <p:to>
                                        <a:srgbClr val="66FF33"/>
                                      </p:to>
                                    </p:animClr>
                                    <p:set>
                                      <p:cBhvr>
                                        <p:cTn id="46" dur="500" fill="hold"/>
                                        <p:tgtEl>
                                          <p:spTgt spid="118"/>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3" grpId="2" animBg="1"/>
      <p:bldP spid="44" grpId="0" animBg="1"/>
      <p:bldP spid="44" grpId="1" animBg="1"/>
      <p:bldP spid="44" grpId="2" animBg="1"/>
      <p:bldP spid="45" grpId="0" animBg="1"/>
      <p:bldP spid="45" grpId="1" animBg="1"/>
      <p:bldP spid="45"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p:cNvSpPr/>
          <p:nvPr/>
        </p:nvSpPr>
        <p:spPr bwMode="auto">
          <a:xfrm>
            <a:off x="-76200" y="76200"/>
            <a:ext cx="9296400" cy="826526"/>
          </a:xfrm>
          <a:prstGeom prst="rect">
            <a:avLst/>
          </a:prstGeom>
          <a:solidFill>
            <a:srgbClr val="FFFFFF"/>
          </a:solidFill>
          <a:ln w="9525" cap="flat" cmpd="sng" algn="ctr">
            <a:no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2" name="Title 1"/>
          <p:cNvSpPr>
            <a:spLocks noGrp="1"/>
          </p:cNvSpPr>
          <p:nvPr>
            <p:ph type="title"/>
          </p:nvPr>
        </p:nvSpPr>
        <p:spPr>
          <a:xfrm>
            <a:off x="5666086" y="366713"/>
            <a:ext cx="3249314" cy="700087"/>
          </a:xfrm>
        </p:spPr>
        <p:txBody>
          <a:bodyPr/>
          <a:lstStyle/>
          <a:p>
            <a:r>
              <a:rPr lang="en-US" dirty="0" smtClean="0"/>
              <a:t>Full System</a:t>
            </a:r>
            <a:endParaRPr lang="en-US" dirty="0"/>
          </a:p>
        </p:txBody>
      </p:sp>
      <p:grpSp>
        <p:nvGrpSpPr>
          <p:cNvPr id="4" name="Group 3"/>
          <p:cNvGrpSpPr/>
          <p:nvPr/>
        </p:nvGrpSpPr>
        <p:grpSpPr>
          <a:xfrm>
            <a:off x="381001" y="76200"/>
            <a:ext cx="8001000" cy="5883042"/>
            <a:chOff x="203627" y="822558"/>
            <a:chExt cx="8289435" cy="6033032"/>
          </a:xfrm>
        </p:grpSpPr>
        <p:sp>
          <p:nvSpPr>
            <p:cNvPr id="5" name="Rectangle 4"/>
            <p:cNvSpPr/>
            <p:nvPr/>
          </p:nvSpPr>
          <p:spPr>
            <a:xfrm>
              <a:off x="805431" y="1992577"/>
              <a:ext cx="4778808" cy="440325"/>
            </a:xfrm>
            <a:prstGeom prst="rect">
              <a:avLst/>
            </a:prstGeom>
            <a:solidFill>
              <a:schemeClr val="tx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p:nvPr/>
          </p:nvGrpSpPr>
          <p:grpSpPr>
            <a:xfrm>
              <a:off x="5659513" y="3031840"/>
              <a:ext cx="2833549" cy="3101163"/>
              <a:chOff x="5681963" y="2507602"/>
              <a:chExt cx="2833549" cy="3101163"/>
            </a:xfrm>
          </p:grpSpPr>
          <p:sp>
            <p:nvSpPr>
              <p:cNvPr id="77" name="Rectangle 76"/>
              <p:cNvSpPr/>
              <p:nvPr/>
            </p:nvSpPr>
            <p:spPr>
              <a:xfrm rot="16200000" flipH="1">
                <a:off x="6583121" y="2977623"/>
                <a:ext cx="1049112" cy="2120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900" b="1" dirty="0">
                  <a:solidFill>
                    <a:prstClr val="white"/>
                  </a:solidFill>
                  <a:latin typeface="Arial" pitchFamily="34" charset="0"/>
                  <a:cs typeface="Arial" pitchFamily="34" charset="0"/>
                </a:endParaRPr>
              </a:p>
            </p:txBody>
          </p:sp>
          <p:sp>
            <p:nvSpPr>
              <p:cNvPr id="78" name="Rectangle 77"/>
              <p:cNvSpPr/>
              <p:nvPr/>
            </p:nvSpPr>
            <p:spPr>
              <a:xfrm rot="16200000" flipH="1">
                <a:off x="6581977" y="4246466"/>
                <a:ext cx="1049112" cy="2120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900" b="1" dirty="0">
                  <a:solidFill>
                    <a:prstClr val="white"/>
                  </a:solidFill>
                  <a:latin typeface="Arial" pitchFamily="34" charset="0"/>
                  <a:cs typeface="Arial" pitchFamily="34" charset="0"/>
                </a:endParaRPr>
              </a:p>
            </p:txBody>
          </p:sp>
          <p:sp>
            <p:nvSpPr>
              <p:cNvPr id="79" name="Rectangle 78"/>
              <p:cNvSpPr/>
              <p:nvPr/>
            </p:nvSpPr>
            <p:spPr>
              <a:xfrm>
                <a:off x="7395791" y="3981247"/>
                <a:ext cx="1119721" cy="765056"/>
              </a:xfrm>
              <a:prstGeom prst="rect">
                <a:avLst/>
              </a:prstGeom>
              <a:solidFill>
                <a:schemeClr val="bg1">
                  <a:lumMod val="8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7391308" y="2697344"/>
                <a:ext cx="1119721" cy="784479"/>
              </a:xfrm>
              <a:prstGeom prst="rect">
                <a:avLst/>
              </a:prstGeom>
              <a:solidFill>
                <a:schemeClr val="bg1">
                  <a:lumMod val="8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1" name="Picture 2"/>
              <p:cNvPicPr>
                <a:picLocks noChangeAspect="1" noChangeArrowheads="1"/>
              </p:cNvPicPr>
              <p:nvPr/>
            </p:nvPicPr>
            <p:blipFill>
              <a:blip r:embed="rId2"/>
              <a:srcRect/>
              <a:stretch>
                <a:fillRect/>
              </a:stretch>
            </p:blipFill>
            <p:spPr bwMode="auto">
              <a:xfrm>
                <a:off x="6878152" y="5144726"/>
                <a:ext cx="647234" cy="464039"/>
              </a:xfrm>
              <a:prstGeom prst="rect">
                <a:avLst/>
              </a:prstGeom>
              <a:noFill/>
              <a:ln w="9525">
                <a:noFill/>
                <a:miter lim="800000"/>
                <a:headEnd/>
                <a:tailEnd/>
              </a:ln>
            </p:spPr>
          </p:pic>
          <p:pic>
            <p:nvPicPr>
              <p:cNvPr id="82" name="Picture 2"/>
              <p:cNvPicPr>
                <a:picLocks noChangeAspect="1" noChangeArrowheads="1"/>
              </p:cNvPicPr>
              <p:nvPr/>
            </p:nvPicPr>
            <p:blipFill>
              <a:blip r:embed="rId2"/>
              <a:srcRect/>
              <a:stretch>
                <a:fillRect/>
              </a:stretch>
            </p:blipFill>
            <p:spPr bwMode="auto">
              <a:xfrm>
                <a:off x="6880813" y="4897243"/>
                <a:ext cx="647234" cy="464039"/>
              </a:xfrm>
              <a:prstGeom prst="rect">
                <a:avLst/>
              </a:prstGeom>
              <a:noFill/>
              <a:ln w="9525">
                <a:noFill/>
                <a:miter lim="800000"/>
                <a:headEnd/>
                <a:tailEnd/>
              </a:ln>
            </p:spPr>
          </p:pic>
          <p:cxnSp>
            <p:nvCxnSpPr>
              <p:cNvPr id="83" name="Straight Connector 82"/>
              <p:cNvCxnSpPr/>
              <p:nvPr/>
            </p:nvCxnSpPr>
            <p:spPr>
              <a:xfrm rot="10800000" flipH="1" flipV="1">
                <a:off x="6779108" y="4343973"/>
                <a:ext cx="204319" cy="10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532397" y="4138230"/>
                <a:ext cx="409508" cy="20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0800000" flipH="1" flipV="1">
                <a:off x="7117014" y="4152997"/>
                <a:ext cx="358979"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10800000" flipH="1" flipV="1">
                <a:off x="7117018" y="4359835"/>
                <a:ext cx="358979"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0800000" flipH="1" flipV="1">
                <a:off x="6756243" y="3073305"/>
                <a:ext cx="204319" cy="10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509532" y="2867562"/>
                <a:ext cx="434676" cy="20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10800000" flipH="1" flipV="1">
                <a:off x="7098220" y="2882329"/>
                <a:ext cx="358979"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0800000" flipH="1" flipV="1">
                <a:off x="7098224" y="3089167"/>
                <a:ext cx="358979"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flipH="1">
                <a:off x="7327029" y="2642616"/>
                <a:ext cx="1095620" cy="75485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black"/>
                    </a:solidFill>
                  </a:rPr>
                  <a:t>Untrusted</a:t>
                </a:r>
                <a:endParaRPr lang="en-US" sz="1200" dirty="0">
                  <a:solidFill>
                    <a:prstClr val="black"/>
                  </a:solidFill>
                </a:endParaRPr>
              </a:p>
              <a:p>
                <a:pPr algn="ctr"/>
                <a:r>
                  <a:rPr lang="en-US" sz="1200" dirty="0">
                    <a:solidFill>
                      <a:prstClr val="black"/>
                    </a:solidFill>
                  </a:rPr>
                  <a:t>Device</a:t>
                </a:r>
              </a:p>
            </p:txBody>
          </p:sp>
          <p:cxnSp>
            <p:nvCxnSpPr>
              <p:cNvPr id="92" name="Straight Connector 91"/>
              <p:cNvCxnSpPr/>
              <p:nvPr/>
            </p:nvCxnSpPr>
            <p:spPr>
              <a:xfrm flipH="1" flipV="1">
                <a:off x="6756617" y="3073305"/>
                <a:ext cx="10214" cy="21322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6526123" y="2869605"/>
                <a:ext cx="3134" cy="2592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flipV="1">
                <a:off x="7515327" y="4990762"/>
                <a:ext cx="1689" cy="6180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flipH="1">
                <a:off x="7563316" y="5193070"/>
                <a:ext cx="558957" cy="307777"/>
              </a:xfrm>
              <a:prstGeom prst="rect">
                <a:avLst/>
              </a:prstGeom>
              <a:noFill/>
            </p:spPr>
            <p:txBody>
              <a:bodyPr wrap="square" rtlCol="0">
                <a:spAutoFit/>
              </a:bodyPr>
              <a:lstStyle/>
              <a:p>
                <a:r>
                  <a:rPr lang="en-US" sz="1400" dirty="0" smtClean="0">
                    <a:solidFill>
                      <a:prstClr val="black"/>
                    </a:solidFill>
                  </a:rPr>
                  <a:t>V</a:t>
                </a:r>
                <a:r>
                  <a:rPr lang="en-US" sz="1100" dirty="0" smtClean="0">
                    <a:solidFill>
                      <a:prstClr val="black"/>
                    </a:solidFill>
                  </a:rPr>
                  <a:t>DD</a:t>
                </a:r>
                <a:endParaRPr lang="en-US" sz="1200" dirty="0">
                  <a:solidFill>
                    <a:prstClr val="black"/>
                  </a:solidFill>
                </a:endParaRPr>
              </a:p>
            </p:txBody>
          </p:sp>
          <p:sp>
            <p:nvSpPr>
              <p:cNvPr id="96" name="TextBox 95"/>
              <p:cNvSpPr txBox="1"/>
              <p:nvPr/>
            </p:nvSpPr>
            <p:spPr>
              <a:xfrm flipH="1">
                <a:off x="6147701" y="5070586"/>
                <a:ext cx="537493" cy="246221"/>
              </a:xfrm>
              <a:prstGeom prst="rect">
                <a:avLst/>
              </a:prstGeom>
              <a:noFill/>
            </p:spPr>
            <p:txBody>
              <a:bodyPr wrap="square" rtlCol="0">
                <a:spAutoFit/>
              </a:bodyPr>
              <a:lstStyle/>
              <a:p>
                <a:r>
                  <a:rPr lang="en-US" sz="1000" dirty="0" smtClean="0">
                    <a:solidFill>
                      <a:prstClr val="black"/>
                    </a:solidFill>
                    <a:latin typeface="Arial" pitchFamily="34" charset="0"/>
                    <a:cs typeface="Arial" pitchFamily="34" charset="0"/>
                  </a:rPr>
                  <a:t>SDA</a:t>
                </a:r>
                <a:endParaRPr lang="en-US" sz="1050" dirty="0">
                  <a:solidFill>
                    <a:prstClr val="black"/>
                  </a:solidFill>
                  <a:latin typeface="Arial" pitchFamily="34" charset="0"/>
                  <a:cs typeface="Arial" pitchFamily="34" charset="0"/>
                </a:endParaRPr>
              </a:p>
            </p:txBody>
          </p:sp>
          <p:sp>
            <p:nvSpPr>
              <p:cNvPr id="97" name="TextBox 96"/>
              <p:cNvSpPr txBox="1"/>
              <p:nvPr/>
            </p:nvSpPr>
            <p:spPr>
              <a:xfrm flipH="1">
                <a:off x="6568466" y="5200316"/>
                <a:ext cx="523851" cy="246221"/>
              </a:xfrm>
              <a:prstGeom prst="rect">
                <a:avLst/>
              </a:prstGeom>
              <a:noFill/>
            </p:spPr>
            <p:txBody>
              <a:bodyPr wrap="square" rtlCol="0">
                <a:spAutoFit/>
              </a:bodyPr>
              <a:lstStyle/>
              <a:p>
                <a:r>
                  <a:rPr lang="en-US" sz="1000" dirty="0" smtClean="0">
                    <a:solidFill>
                      <a:prstClr val="black"/>
                    </a:solidFill>
                    <a:latin typeface="Arial" pitchFamily="34" charset="0"/>
                    <a:cs typeface="Arial" pitchFamily="34" charset="0"/>
                  </a:rPr>
                  <a:t>SCL</a:t>
                </a:r>
                <a:endParaRPr lang="en-US" sz="1000" dirty="0">
                  <a:solidFill>
                    <a:prstClr val="black"/>
                  </a:solidFill>
                  <a:latin typeface="Arial" pitchFamily="34" charset="0"/>
                  <a:cs typeface="Arial" pitchFamily="34" charset="0"/>
                </a:endParaRPr>
              </a:p>
            </p:txBody>
          </p:sp>
          <p:sp>
            <p:nvSpPr>
              <p:cNvPr id="98" name="TextBox 97"/>
              <p:cNvSpPr txBox="1"/>
              <p:nvPr/>
            </p:nvSpPr>
            <p:spPr>
              <a:xfrm flipH="1">
                <a:off x="5830890" y="3083666"/>
                <a:ext cx="736099" cy="276999"/>
              </a:xfrm>
              <a:prstGeom prst="rect">
                <a:avLst/>
              </a:prstGeom>
              <a:noFill/>
            </p:spPr>
            <p:txBody>
              <a:bodyPr wrap="square" rtlCol="0">
                <a:spAutoFit/>
              </a:bodyPr>
              <a:lstStyle/>
              <a:p>
                <a:r>
                  <a:rPr lang="en-US" sz="1200" dirty="0" smtClean="0">
                    <a:solidFill>
                      <a:prstClr val="black"/>
                    </a:solidFill>
                    <a:latin typeface="Arial" pitchFamily="34" charset="0"/>
                    <a:cs typeface="Arial" pitchFamily="34" charset="0"/>
                  </a:rPr>
                  <a:t>I/O Bus</a:t>
                </a:r>
                <a:endParaRPr lang="en-US" sz="1200" dirty="0">
                  <a:solidFill>
                    <a:prstClr val="black"/>
                  </a:solidFill>
                  <a:latin typeface="Arial" pitchFamily="34" charset="0"/>
                  <a:cs typeface="Arial" pitchFamily="34" charset="0"/>
                </a:endParaRPr>
              </a:p>
            </p:txBody>
          </p:sp>
          <p:sp>
            <p:nvSpPr>
              <p:cNvPr id="99" name="Rectangle 98"/>
              <p:cNvSpPr/>
              <p:nvPr/>
            </p:nvSpPr>
            <p:spPr>
              <a:xfrm rot="16200000" flipH="1">
                <a:off x="6512702" y="4189066"/>
                <a:ext cx="1049112" cy="2120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smtClean="0">
                    <a:solidFill>
                      <a:prstClr val="white"/>
                    </a:solidFill>
                    <a:latin typeface="Arial" pitchFamily="34" charset="0"/>
                    <a:cs typeface="Arial" pitchFamily="34" charset="0"/>
                  </a:rPr>
                  <a:t>I/O Adapter</a:t>
                </a:r>
                <a:endParaRPr lang="en-US" sz="900" b="1" dirty="0">
                  <a:solidFill>
                    <a:prstClr val="white"/>
                  </a:solidFill>
                  <a:latin typeface="Arial" pitchFamily="34" charset="0"/>
                  <a:cs typeface="Arial" pitchFamily="34" charset="0"/>
                </a:endParaRPr>
              </a:p>
            </p:txBody>
          </p:sp>
          <p:sp>
            <p:nvSpPr>
              <p:cNvPr id="100" name="Rectangle 99"/>
              <p:cNvSpPr/>
              <p:nvPr/>
            </p:nvSpPr>
            <p:spPr>
              <a:xfrm rot="16200000" flipH="1">
                <a:off x="6523393" y="2926114"/>
                <a:ext cx="1049112" cy="2120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smtClean="0">
                    <a:solidFill>
                      <a:prstClr val="white"/>
                    </a:solidFill>
                    <a:latin typeface="Arial" pitchFamily="34" charset="0"/>
                    <a:cs typeface="Arial" pitchFamily="34" charset="0"/>
                  </a:rPr>
                  <a:t>I/O Adapter</a:t>
                </a:r>
                <a:endParaRPr lang="en-US" sz="900" b="1" dirty="0">
                  <a:solidFill>
                    <a:prstClr val="white"/>
                  </a:solidFill>
                  <a:latin typeface="Arial" pitchFamily="34" charset="0"/>
                  <a:cs typeface="Arial" pitchFamily="34" charset="0"/>
                </a:endParaRPr>
              </a:p>
            </p:txBody>
          </p:sp>
          <p:sp>
            <p:nvSpPr>
              <p:cNvPr id="101" name="Rectangle 100"/>
              <p:cNvSpPr/>
              <p:nvPr/>
            </p:nvSpPr>
            <p:spPr>
              <a:xfrm flipH="1">
                <a:off x="7329686" y="3907217"/>
                <a:ext cx="1095620" cy="75485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black"/>
                    </a:solidFill>
                  </a:rPr>
                  <a:t>Trusted</a:t>
                </a:r>
              </a:p>
              <a:p>
                <a:pPr algn="ctr"/>
                <a:r>
                  <a:rPr lang="en-US" sz="1200" dirty="0">
                    <a:solidFill>
                      <a:prstClr val="black"/>
                    </a:solidFill>
                  </a:rPr>
                  <a:t>Device</a:t>
                </a:r>
              </a:p>
            </p:txBody>
          </p:sp>
          <p:cxnSp>
            <p:nvCxnSpPr>
              <p:cNvPr id="102" name="Straight Connector 101"/>
              <p:cNvCxnSpPr/>
              <p:nvPr/>
            </p:nvCxnSpPr>
            <p:spPr>
              <a:xfrm>
                <a:off x="6515564" y="5456111"/>
                <a:ext cx="4286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770084" y="5205532"/>
                <a:ext cx="1384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5681963" y="2870540"/>
                <a:ext cx="82756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5691863" y="3070440"/>
                <a:ext cx="10941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2296136" y="2211232"/>
              <a:ext cx="1069524" cy="261610"/>
            </a:xfrm>
            <a:prstGeom prst="rect">
              <a:avLst/>
            </a:prstGeom>
            <a:noFill/>
          </p:spPr>
          <p:txBody>
            <a:bodyPr wrap="none" rtlCol="0">
              <a:spAutoFit/>
            </a:bodyPr>
            <a:lstStyle/>
            <a:p>
              <a:r>
                <a:rPr lang="en-US" sz="1100" b="1" dirty="0" smtClean="0">
                  <a:solidFill>
                    <a:prstClr val="white"/>
                  </a:solidFill>
                </a:rPr>
                <a:t>Context Switch</a:t>
              </a:r>
              <a:endParaRPr lang="en-US" b="1" dirty="0">
                <a:solidFill>
                  <a:prstClr val="white"/>
                </a:solidFill>
              </a:endParaRPr>
            </a:p>
          </p:txBody>
        </p:sp>
        <p:sp>
          <p:nvSpPr>
            <p:cNvPr id="8" name="TextBox 7"/>
            <p:cNvSpPr txBox="1"/>
            <p:nvPr/>
          </p:nvSpPr>
          <p:spPr>
            <a:xfrm>
              <a:off x="1085524" y="2210032"/>
              <a:ext cx="821059" cy="261610"/>
            </a:xfrm>
            <a:prstGeom prst="rect">
              <a:avLst/>
            </a:prstGeom>
            <a:noFill/>
          </p:spPr>
          <p:txBody>
            <a:bodyPr wrap="none" rtlCol="0">
              <a:spAutoFit/>
            </a:bodyPr>
            <a:lstStyle/>
            <a:p>
              <a:r>
                <a:rPr lang="en-US" sz="1100" b="1" dirty="0" smtClean="0">
                  <a:solidFill>
                    <a:prstClr val="white"/>
                  </a:solidFill>
                </a:rPr>
                <a:t>Scheduling</a:t>
              </a:r>
              <a:endParaRPr lang="en-US" b="1" dirty="0">
                <a:solidFill>
                  <a:prstClr val="white"/>
                </a:solidFill>
              </a:endParaRPr>
            </a:p>
          </p:txBody>
        </p:sp>
        <p:sp>
          <p:nvSpPr>
            <p:cNvPr id="9" name="TextBox 8"/>
            <p:cNvSpPr txBox="1"/>
            <p:nvPr/>
          </p:nvSpPr>
          <p:spPr>
            <a:xfrm>
              <a:off x="3837573" y="2221907"/>
              <a:ext cx="372218" cy="261610"/>
            </a:xfrm>
            <a:prstGeom prst="rect">
              <a:avLst/>
            </a:prstGeom>
            <a:noFill/>
          </p:spPr>
          <p:txBody>
            <a:bodyPr wrap="none" rtlCol="0">
              <a:spAutoFit/>
            </a:bodyPr>
            <a:lstStyle/>
            <a:p>
              <a:r>
                <a:rPr lang="en-US" sz="1100" b="1" dirty="0" smtClean="0">
                  <a:solidFill>
                    <a:prstClr val="white"/>
                  </a:solidFill>
                </a:rPr>
                <a:t>IPC</a:t>
              </a:r>
              <a:endParaRPr lang="en-US" b="1" dirty="0">
                <a:solidFill>
                  <a:prstClr val="white"/>
                </a:solidFill>
              </a:endParaRPr>
            </a:p>
          </p:txBody>
        </p:sp>
        <p:sp>
          <p:nvSpPr>
            <p:cNvPr id="10" name="TextBox 9"/>
            <p:cNvSpPr txBox="1"/>
            <p:nvPr/>
          </p:nvSpPr>
          <p:spPr>
            <a:xfrm>
              <a:off x="4785098" y="2213937"/>
              <a:ext cx="378630" cy="261610"/>
            </a:xfrm>
            <a:prstGeom prst="rect">
              <a:avLst/>
            </a:prstGeom>
            <a:noFill/>
          </p:spPr>
          <p:txBody>
            <a:bodyPr wrap="none" rtlCol="0">
              <a:spAutoFit/>
            </a:bodyPr>
            <a:lstStyle/>
            <a:p>
              <a:r>
                <a:rPr lang="en-US" sz="1100" b="1" dirty="0" smtClean="0">
                  <a:solidFill>
                    <a:prstClr val="white"/>
                  </a:solidFill>
                </a:rPr>
                <a:t>I/O</a:t>
              </a:r>
              <a:endParaRPr lang="en-US" b="1" dirty="0">
                <a:solidFill>
                  <a:prstClr val="white"/>
                </a:solidFill>
              </a:endParaRPr>
            </a:p>
          </p:txBody>
        </p:sp>
        <p:sp>
          <p:nvSpPr>
            <p:cNvPr id="11" name="TextBox 10"/>
            <p:cNvSpPr txBox="1"/>
            <p:nvPr/>
          </p:nvSpPr>
          <p:spPr>
            <a:xfrm>
              <a:off x="2378926" y="1953978"/>
              <a:ext cx="1520994" cy="307777"/>
            </a:xfrm>
            <a:prstGeom prst="rect">
              <a:avLst/>
            </a:prstGeom>
            <a:noFill/>
          </p:spPr>
          <p:txBody>
            <a:bodyPr wrap="none" rtlCol="0">
              <a:spAutoFit/>
            </a:bodyPr>
            <a:lstStyle/>
            <a:p>
              <a:r>
                <a:rPr lang="en-US" sz="1400" dirty="0" smtClean="0">
                  <a:solidFill>
                    <a:prstClr val="white"/>
                  </a:solidFill>
                </a:rPr>
                <a:t>Separation  Kernel</a:t>
              </a:r>
              <a:endParaRPr lang="en-US" sz="1400" dirty="0">
                <a:solidFill>
                  <a:prstClr val="white"/>
                </a:solidFill>
              </a:endParaRPr>
            </a:p>
          </p:txBody>
        </p:sp>
        <p:sp>
          <p:nvSpPr>
            <p:cNvPr id="12" name="Rectangle 11"/>
            <p:cNvSpPr/>
            <p:nvPr/>
          </p:nvSpPr>
          <p:spPr>
            <a:xfrm>
              <a:off x="805431" y="861462"/>
              <a:ext cx="4778808" cy="111626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a:off x="4458823" y="882011"/>
              <a:ext cx="45719" cy="415636"/>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a:off x="4464287" y="1573476"/>
              <a:ext cx="56153" cy="387425"/>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5" name="Straight Connector 14"/>
            <p:cNvCxnSpPr/>
            <p:nvPr/>
          </p:nvCxnSpPr>
          <p:spPr>
            <a:xfrm flipV="1">
              <a:off x="4492130" y="1207326"/>
              <a:ext cx="211183" cy="37802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218585" y="868858"/>
              <a:ext cx="61975" cy="1095393"/>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a:off x="1963822" y="879133"/>
              <a:ext cx="45719" cy="415636"/>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Rectangle 17"/>
            <p:cNvSpPr/>
            <p:nvPr/>
          </p:nvSpPr>
          <p:spPr>
            <a:xfrm>
              <a:off x="1969286" y="1580872"/>
              <a:ext cx="56153" cy="387425"/>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9" name="Straight Connector 18"/>
            <p:cNvCxnSpPr/>
            <p:nvPr/>
          </p:nvCxnSpPr>
          <p:spPr>
            <a:xfrm flipV="1">
              <a:off x="1997129" y="1214722"/>
              <a:ext cx="211183" cy="37802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013606" y="1273050"/>
              <a:ext cx="622286" cy="261610"/>
            </a:xfrm>
            <a:prstGeom prst="rect">
              <a:avLst/>
            </a:prstGeom>
            <a:noFill/>
          </p:spPr>
          <p:txBody>
            <a:bodyPr wrap="none" rtlCol="0">
              <a:spAutoFit/>
            </a:bodyPr>
            <a:lstStyle/>
            <a:p>
              <a:r>
                <a:rPr lang="en-US" sz="1100" dirty="0" smtClean="0">
                  <a:solidFill>
                    <a:prstClr val="black"/>
                  </a:solidFill>
                </a:rPr>
                <a:t>Trusted</a:t>
              </a:r>
              <a:endParaRPr lang="en-US" dirty="0">
                <a:solidFill>
                  <a:prstClr val="black"/>
                </a:solidFill>
              </a:endParaRPr>
            </a:p>
          </p:txBody>
        </p:sp>
        <p:sp>
          <p:nvSpPr>
            <p:cNvPr id="21" name="TextBox 20"/>
            <p:cNvSpPr txBox="1"/>
            <p:nvPr/>
          </p:nvSpPr>
          <p:spPr>
            <a:xfrm>
              <a:off x="2290036" y="1284371"/>
              <a:ext cx="763351" cy="261610"/>
            </a:xfrm>
            <a:prstGeom prst="rect">
              <a:avLst/>
            </a:prstGeom>
            <a:noFill/>
          </p:spPr>
          <p:txBody>
            <a:bodyPr wrap="none" rtlCol="0">
              <a:spAutoFit/>
            </a:bodyPr>
            <a:lstStyle/>
            <a:p>
              <a:r>
                <a:rPr lang="en-US" sz="1100" dirty="0" smtClean="0">
                  <a:solidFill>
                    <a:prstClr val="black"/>
                  </a:solidFill>
                </a:rPr>
                <a:t>Untrusted</a:t>
              </a:r>
              <a:endParaRPr lang="en-US" dirty="0">
                <a:solidFill>
                  <a:prstClr val="black"/>
                </a:solidFill>
              </a:endParaRPr>
            </a:p>
          </p:txBody>
        </p:sp>
        <p:sp>
          <p:nvSpPr>
            <p:cNvPr id="22" name="TextBox 21"/>
            <p:cNvSpPr txBox="1"/>
            <p:nvPr/>
          </p:nvSpPr>
          <p:spPr>
            <a:xfrm>
              <a:off x="3431340" y="1284371"/>
              <a:ext cx="867545" cy="261610"/>
            </a:xfrm>
            <a:prstGeom prst="rect">
              <a:avLst/>
            </a:prstGeom>
            <a:noFill/>
          </p:spPr>
          <p:txBody>
            <a:bodyPr wrap="none" rtlCol="0">
              <a:spAutoFit/>
            </a:bodyPr>
            <a:lstStyle/>
            <a:p>
              <a:r>
                <a:rPr lang="en-US" sz="1100" dirty="0" smtClean="0">
                  <a:solidFill>
                    <a:prstClr val="black"/>
                  </a:solidFill>
                </a:rPr>
                <a:t>Unclassified</a:t>
              </a:r>
              <a:endParaRPr lang="en-US" dirty="0">
                <a:solidFill>
                  <a:prstClr val="black"/>
                </a:solidFill>
              </a:endParaRPr>
            </a:p>
          </p:txBody>
        </p:sp>
        <p:sp>
          <p:nvSpPr>
            <p:cNvPr id="23" name="TextBox 22"/>
            <p:cNvSpPr txBox="1"/>
            <p:nvPr/>
          </p:nvSpPr>
          <p:spPr>
            <a:xfrm>
              <a:off x="4842969" y="1288789"/>
              <a:ext cx="545342" cy="261610"/>
            </a:xfrm>
            <a:prstGeom prst="rect">
              <a:avLst/>
            </a:prstGeom>
            <a:noFill/>
          </p:spPr>
          <p:txBody>
            <a:bodyPr wrap="none" rtlCol="0">
              <a:spAutoFit/>
            </a:bodyPr>
            <a:lstStyle/>
            <a:p>
              <a:r>
                <a:rPr lang="en-US" sz="1100" dirty="0" smtClean="0">
                  <a:solidFill>
                    <a:prstClr val="black"/>
                  </a:solidFill>
                </a:rPr>
                <a:t>Secret</a:t>
              </a:r>
              <a:endParaRPr lang="en-US" dirty="0">
                <a:solidFill>
                  <a:prstClr val="black"/>
                </a:solidFill>
              </a:endParaRPr>
            </a:p>
          </p:txBody>
        </p:sp>
        <p:sp>
          <p:nvSpPr>
            <p:cNvPr id="24" name="TextBox 23"/>
            <p:cNvSpPr txBox="1"/>
            <p:nvPr/>
          </p:nvSpPr>
          <p:spPr>
            <a:xfrm>
              <a:off x="1012563" y="1738219"/>
              <a:ext cx="691313" cy="153888"/>
            </a:xfrm>
            <a:prstGeom prst="rect">
              <a:avLst/>
            </a:prstGeom>
            <a:noFill/>
          </p:spPr>
          <p:txBody>
            <a:bodyPr wrap="square" lIns="0" tIns="0" rIns="0" bIns="0" rtlCol="0" anchor="ctr" anchorCtr="1">
              <a:spAutoFit/>
            </a:bodyPr>
            <a:lstStyle/>
            <a:p>
              <a:pPr algn="ctr"/>
              <a:r>
                <a:rPr lang="en-US" sz="1000" dirty="0" smtClean="0">
                  <a:solidFill>
                    <a:prstClr val="black"/>
                  </a:solidFill>
                  <a:latin typeface="Arial" pitchFamily="34" charset="0"/>
                  <a:cs typeface="Arial" pitchFamily="34" charset="0"/>
                </a:rPr>
                <a:t>runtime</a:t>
              </a:r>
              <a:endParaRPr lang="en-US" sz="1000" dirty="0">
                <a:solidFill>
                  <a:prstClr val="black"/>
                </a:solidFill>
                <a:latin typeface="Arial" pitchFamily="34" charset="0"/>
                <a:cs typeface="Arial" pitchFamily="34" charset="0"/>
              </a:endParaRPr>
            </a:p>
          </p:txBody>
        </p:sp>
        <p:cxnSp>
          <p:nvCxnSpPr>
            <p:cNvPr id="25" name="Straight Connector 24"/>
            <p:cNvCxnSpPr/>
            <p:nvPr/>
          </p:nvCxnSpPr>
          <p:spPr>
            <a:xfrm flipH="1">
              <a:off x="810658" y="1670157"/>
              <a:ext cx="1126914" cy="0"/>
            </a:xfrm>
            <a:prstGeom prst="line">
              <a:avLst/>
            </a:prstGeom>
            <a:ln w="508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2064446" y="1670157"/>
              <a:ext cx="1126914" cy="0"/>
            </a:xfrm>
            <a:prstGeom prst="line">
              <a:avLst/>
            </a:prstGeom>
            <a:ln w="508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266099" y="1739266"/>
              <a:ext cx="691313" cy="153888"/>
            </a:xfrm>
            <a:prstGeom prst="rect">
              <a:avLst/>
            </a:prstGeom>
            <a:noFill/>
          </p:spPr>
          <p:txBody>
            <a:bodyPr wrap="square" lIns="0" tIns="0" rIns="0" bIns="0" rtlCol="0" anchor="ctr" anchorCtr="1">
              <a:spAutoFit/>
            </a:bodyPr>
            <a:lstStyle/>
            <a:p>
              <a:pPr algn="ctr"/>
              <a:r>
                <a:rPr lang="en-US" sz="1000" dirty="0" smtClean="0">
                  <a:solidFill>
                    <a:prstClr val="black"/>
                  </a:solidFill>
                  <a:latin typeface="Arial" pitchFamily="34" charset="0"/>
                  <a:cs typeface="Arial" pitchFamily="34" charset="0"/>
                </a:rPr>
                <a:t>runtime</a:t>
              </a:r>
              <a:endParaRPr lang="en-US" sz="1000" dirty="0">
                <a:solidFill>
                  <a:prstClr val="black"/>
                </a:solidFill>
                <a:latin typeface="Arial" pitchFamily="34" charset="0"/>
                <a:cs typeface="Arial" pitchFamily="34" charset="0"/>
              </a:endParaRPr>
            </a:p>
          </p:txBody>
        </p:sp>
        <p:sp>
          <p:nvSpPr>
            <p:cNvPr id="28" name="TextBox 27"/>
            <p:cNvSpPr txBox="1"/>
            <p:nvPr/>
          </p:nvSpPr>
          <p:spPr>
            <a:xfrm rot="16200000">
              <a:off x="-49697" y="1554587"/>
              <a:ext cx="691313" cy="184666"/>
            </a:xfrm>
            <a:prstGeom prst="rect">
              <a:avLst/>
            </a:prstGeom>
            <a:noFill/>
          </p:spPr>
          <p:txBody>
            <a:bodyPr wrap="square" lIns="0" tIns="0" rIns="0" bIns="0" rtlCol="0" anchor="ctr" anchorCtr="1">
              <a:spAutoFit/>
            </a:bodyPr>
            <a:lstStyle/>
            <a:p>
              <a:pPr algn="ctr"/>
              <a:r>
                <a:rPr lang="en-US" sz="1200" dirty="0" smtClean="0">
                  <a:solidFill>
                    <a:prstClr val="black"/>
                  </a:solidFill>
                  <a:latin typeface="Arial" pitchFamily="34" charset="0"/>
                  <a:cs typeface="Arial" pitchFamily="34" charset="0"/>
                </a:rPr>
                <a:t>Software</a:t>
              </a:r>
              <a:endParaRPr lang="en-US" sz="1200" dirty="0">
                <a:solidFill>
                  <a:prstClr val="black"/>
                </a:solidFill>
                <a:latin typeface="Arial" pitchFamily="34" charset="0"/>
                <a:cs typeface="Arial" pitchFamily="34" charset="0"/>
              </a:endParaRPr>
            </a:p>
          </p:txBody>
        </p:sp>
        <p:sp>
          <p:nvSpPr>
            <p:cNvPr id="29" name="Left Brace 28"/>
            <p:cNvSpPr/>
            <p:nvPr/>
          </p:nvSpPr>
          <p:spPr>
            <a:xfrm>
              <a:off x="466259" y="822558"/>
              <a:ext cx="215531" cy="1703674"/>
            </a:xfrm>
            <a:prstGeom prst="leftBrac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endParaRPr>
            </a:p>
          </p:txBody>
        </p:sp>
        <p:grpSp>
          <p:nvGrpSpPr>
            <p:cNvPr id="30" name="Group 29"/>
            <p:cNvGrpSpPr/>
            <p:nvPr/>
          </p:nvGrpSpPr>
          <p:grpSpPr>
            <a:xfrm>
              <a:off x="226777" y="2575707"/>
              <a:ext cx="5376869" cy="691313"/>
              <a:chOff x="249227" y="2051469"/>
              <a:chExt cx="5376869" cy="691313"/>
            </a:xfrm>
          </p:grpSpPr>
          <p:sp>
            <p:nvSpPr>
              <p:cNvPr id="70" name="TextBox 69"/>
              <p:cNvSpPr txBox="1"/>
              <p:nvPr/>
            </p:nvSpPr>
            <p:spPr>
              <a:xfrm>
                <a:off x="756631" y="2233991"/>
                <a:ext cx="945259" cy="276999"/>
              </a:xfrm>
              <a:prstGeom prst="rect">
                <a:avLst/>
              </a:prstGeom>
              <a:noFill/>
            </p:spPr>
            <p:txBody>
              <a:bodyPr wrap="none" rtlCol="0">
                <a:spAutoFit/>
              </a:bodyPr>
              <a:lstStyle/>
              <a:p>
                <a:r>
                  <a:rPr lang="en-US" sz="1200" dirty="0" smtClean="0">
                    <a:solidFill>
                      <a:prstClr val="black"/>
                    </a:solidFill>
                  </a:rPr>
                  <a:t>set PC timer</a:t>
                </a:r>
                <a:endParaRPr lang="en-US" sz="1200" dirty="0">
                  <a:solidFill>
                    <a:prstClr val="black"/>
                  </a:solidFill>
                </a:endParaRPr>
              </a:p>
            </p:txBody>
          </p:sp>
          <p:sp>
            <p:nvSpPr>
              <p:cNvPr id="71" name="TextBox 70"/>
              <p:cNvSpPr txBox="1"/>
              <p:nvPr/>
            </p:nvSpPr>
            <p:spPr>
              <a:xfrm>
                <a:off x="2476543" y="2266561"/>
                <a:ext cx="1230593" cy="276999"/>
              </a:xfrm>
              <a:prstGeom prst="rect">
                <a:avLst/>
              </a:prstGeom>
              <a:noFill/>
            </p:spPr>
            <p:txBody>
              <a:bodyPr wrap="none" rtlCol="0">
                <a:spAutoFit/>
              </a:bodyPr>
              <a:lstStyle/>
              <a:p>
                <a:r>
                  <a:rPr lang="en-US" sz="1200" dirty="0">
                    <a:solidFill>
                      <a:prstClr val="black"/>
                    </a:solidFill>
                  </a:rPr>
                  <a:t>s</a:t>
                </a:r>
                <a:r>
                  <a:rPr lang="en-US" sz="1200" dirty="0" smtClean="0">
                    <a:solidFill>
                      <a:prstClr val="black"/>
                    </a:solidFill>
                  </a:rPr>
                  <a:t>et </a:t>
                </a:r>
                <a:r>
                  <a:rPr lang="en-US" sz="1200" dirty="0" err="1" smtClean="0">
                    <a:solidFill>
                      <a:prstClr val="black"/>
                    </a:solidFill>
                  </a:rPr>
                  <a:t>mem</a:t>
                </a:r>
                <a:r>
                  <a:rPr lang="en-US" sz="1200" dirty="0" smtClean="0">
                    <a:solidFill>
                      <a:prstClr val="black"/>
                    </a:solidFill>
                  </a:rPr>
                  <a:t> bounds</a:t>
                </a:r>
                <a:endParaRPr lang="en-US" sz="1200" dirty="0">
                  <a:solidFill>
                    <a:prstClr val="black"/>
                  </a:solidFill>
                </a:endParaRPr>
              </a:p>
            </p:txBody>
          </p:sp>
          <p:sp>
            <p:nvSpPr>
              <p:cNvPr id="72" name="TextBox 71"/>
              <p:cNvSpPr txBox="1"/>
              <p:nvPr/>
            </p:nvSpPr>
            <p:spPr>
              <a:xfrm>
                <a:off x="3774051" y="2257141"/>
                <a:ext cx="1083117" cy="276999"/>
              </a:xfrm>
              <a:prstGeom prst="rect">
                <a:avLst/>
              </a:prstGeom>
              <a:noFill/>
            </p:spPr>
            <p:txBody>
              <a:bodyPr wrap="none" rtlCol="0">
                <a:spAutoFit/>
              </a:bodyPr>
              <a:lstStyle/>
              <a:p>
                <a:r>
                  <a:rPr lang="en-US" sz="1200" dirty="0">
                    <a:solidFill>
                      <a:prstClr val="black"/>
                    </a:solidFill>
                  </a:rPr>
                  <a:t>s</a:t>
                </a:r>
                <a:r>
                  <a:rPr lang="en-US" sz="1200" dirty="0" smtClean="0">
                    <a:solidFill>
                      <a:prstClr val="black"/>
                    </a:solidFill>
                  </a:rPr>
                  <a:t>et </a:t>
                </a:r>
                <a:r>
                  <a:rPr lang="en-US" sz="1200" dirty="0" err="1" smtClean="0">
                    <a:solidFill>
                      <a:prstClr val="black"/>
                    </a:solidFill>
                  </a:rPr>
                  <a:t>partitionID</a:t>
                </a:r>
                <a:endParaRPr lang="en-US" sz="1200" dirty="0">
                  <a:solidFill>
                    <a:prstClr val="black"/>
                  </a:solidFill>
                </a:endParaRPr>
              </a:p>
            </p:txBody>
          </p:sp>
          <p:sp>
            <p:nvSpPr>
              <p:cNvPr id="73" name="TextBox 72"/>
              <p:cNvSpPr txBox="1"/>
              <p:nvPr/>
            </p:nvSpPr>
            <p:spPr>
              <a:xfrm>
                <a:off x="5056132" y="2268536"/>
                <a:ext cx="569964" cy="276999"/>
              </a:xfrm>
              <a:prstGeom prst="rect">
                <a:avLst/>
              </a:prstGeom>
              <a:noFill/>
            </p:spPr>
            <p:txBody>
              <a:bodyPr wrap="none" rtlCol="0">
                <a:spAutoFit/>
              </a:bodyPr>
              <a:lstStyle/>
              <a:p>
                <a:r>
                  <a:rPr lang="en-US" sz="1200" dirty="0">
                    <a:solidFill>
                      <a:prstClr val="black"/>
                    </a:solidFill>
                  </a:rPr>
                  <a:t>i</a:t>
                </a:r>
                <a:r>
                  <a:rPr lang="en-US" sz="1200" dirty="0" smtClean="0">
                    <a:solidFill>
                      <a:prstClr val="black"/>
                    </a:solidFill>
                  </a:rPr>
                  <a:t>n/out</a:t>
                </a:r>
                <a:endParaRPr lang="en-US" sz="1200" dirty="0">
                  <a:solidFill>
                    <a:prstClr val="black"/>
                  </a:solidFill>
                </a:endParaRPr>
              </a:p>
            </p:txBody>
          </p:sp>
          <p:sp>
            <p:nvSpPr>
              <p:cNvPr id="74" name="Left Brace 73"/>
              <p:cNvSpPr/>
              <p:nvPr/>
            </p:nvSpPr>
            <p:spPr>
              <a:xfrm>
                <a:off x="488709" y="2085333"/>
                <a:ext cx="224118" cy="554136"/>
              </a:xfrm>
              <a:prstGeom prst="leftBrac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endParaRPr>
              </a:p>
            </p:txBody>
          </p:sp>
          <p:sp>
            <p:nvSpPr>
              <p:cNvPr id="75" name="TextBox 74"/>
              <p:cNvSpPr txBox="1"/>
              <p:nvPr/>
            </p:nvSpPr>
            <p:spPr>
              <a:xfrm rot="16200000">
                <a:off x="-4097" y="2304793"/>
                <a:ext cx="691313" cy="184666"/>
              </a:xfrm>
              <a:prstGeom prst="rect">
                <a:avLst/>
              </a:prstGeom>
              <a:noFill/>
            </p:spPr>
            <p:txBody>
              <a:bodyPr wrap="square" lIns="0" tIns="0" rIns="0" bIns="0" rtlCol="0" anchor="ctr" anchorCtr="1">
                <a:spAutoFit/>
              </a:bodyPr>
              <a:lstStyle/>
              <a:p>
                <a:pPr algn="ctr"/>
                <a:r>
                  <a:rPr lang="en-US" sz="1200" dirty="0" smtClean="0">
                    <a:solidFill>
                      <a:prstClr val="black"/>
                    </a:solidFill>
                    <a:latin typeface="Arial" pitchFamily="34" charset="0"/>
                    <a:cs typeface="Arial" pitchFamily="34" charset="0"/>
                  </a:rPr>
                  <a:t>ISA</a:t>
                </a:r>
                <a:endParaRPr lang="en-US" sz="1200" dirty="0">
                  <a:solidFill>
                    <a:prstClr val="black"/>
                  </a:solidFill>
                  <a:latin typeface="Arial" pitchFamily="34" charset="0"/>
                  <a:cs typeface="Arial" pitchFamily="34" charset="0"/>
                </a:endParaRPr>
              </a:p>
            </p:txBody>
          </p:sp>
          <p:sp>
            <p:nvSpPr>
              <p:cNvPr id="76" name="TextBox 75"/>
              <p:cNvSpPr txBox="1"/>
              <p:nvPr/>
            </p:nvSpPr>
            <p:spPr>
              <a:xfrm>
                <a:off x="1739634" y="2254132"/>
                <a:ext cx="601318" cy="276999"/>
              </a:xfrm>
              <a:prstGeom prst="rect">
                <a:avLst/>
              </a:prstGeom>
              <a:noFill/>
            </p:spPr>
            <p:txBody>
              <a:bodyPr wrap="none" rtlCol="0">
                <a:spAutoFit/>
              </a:bodyPr>
              <a:lstStyle/>
              <a:p>
                <a:r>
                  <a:rPr lang="en-US" sz="1200" dirty="0" err="1" smtClean="0">
                    <a:solidFill>
                      <a:prstClr val="black"/>
                    </a:solidFill>
                  </a:rPr>
                  <a:t>lastPC</a:t>
                </a:r>
                <a:r>
                  <a:rPr lang="en-US" sz="1200" dirty="0" smtClean="0">
                    <a:solidFill>
                      <a:prstClr val="black"/>
                    </a:solidFill>
                  </a:rPr>
                  <a:t> </a:t>
                </a:r>
                <a:endParaRPr lang="en-US" sz="1200" dirty="0">
                  <a:solidFill>
                    <a:prstClr val="black"/>
                  </a:solidFill>
                </a:endParaRPr>
              </a:p>
            </p:txBody>
          </p:sp>
        </p:grpSp>
        <p:grpSp>
          <p:nvGrpSpPr>
            <p:cNvPr id="31" name="Group 30"/>
            <p:cNvGrpSpPr/>
            <p:nvPr/>
          </p:nvGrpSpPr>
          <p:grpSpPr>
            <a:xfrm>
              <a:off x="215581" y="3272649"/>
              <a:ext cx="5582410" cy="3582941"/>
              <a:chOff x="238031" y="2748411"/>
              <a:chExt cx="5582410" cy="3582941"/>
            </a:xfrm>
          </p:grpSpPr>
          <p:sp>
            <p:nvSpPr>
              <p:cNvPr id="32" name="Rectangle 31"/>
              <p:cNvSpPr/>
              <p:nvPr/>
            </p:nvSpPr>
            <p:spPr>
              <a:xfrm>
                <a:off x="873406" y="2946569"/>
                <a:ext cx="4947035" cy="24384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3" name="Rectangle 32"/>
              <p:cNvSpPr/>
              <p:nvPr/>
            </p:nvSpPr>
            <p:spPr>
              <a:xfrm>
                <a:off x="780381" y="2829794"/>
                <a:ext cx="4921308" cy="2438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4" name="Rectangle 33"/>
              <p:cNvSpPr/>
              <p:nvPr/>
            </p:nvSpPr>
            <p:spPr>
              <a:xfrm>
                <a:off x="780381" y="2829794"/>
                <a:ext cx="999307"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100" dirty="0" smtClean="0">
                    <a:solidFill>
                      <a:prstClr val="white"/>
                    </a:solidFill>
                  </a:rPr>
                  <a:t>PC Lease Stack</a:t>
                </a:r>
                <a:endParaRPr lang="en-US" sz="1100" dirty="0">
                  <a:solidFill>
                    <a:prstClr val="white"/>
                  </a:solidFill>
                </a:endParaRPr>
              </a:p>
            </p:txBody>
          </p:sp>
          <p:sp>
            <p:nvSpPr>
              <p:cNvPr id="35" name="Rectangle 34"/>
              <p:cNvSpPr/>
              <p:nvPr/>
            </p:nvSpPr>
            <p:spPr>
              <a:xfrm>
                <a:off x="1955450" y="2829794"/>
                <a:ext cx="896164"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100" dirty="0" err="1" smtClean="0">
                    <a:solidFill>
                      <a:prstClr val="white"/>
                    </a:solidFill>
                  </a:rPr>
                  <a:t>Mem</a:t>
                </a:r>
                <a:r>
                  <a:rPr lang="en-US" sz="1100" dirty="0" smtClean="0">
                    <a:solidFill>
                      <a:prstClr val="white"/>
                    </a:solidFill>
                  </a:rPr>
                  <a:t> Lease Stack</a:t>
                </a:r>
                <a:endParaRPr lang="en-US" sz="1100" dirty="0">
                  <a:solidFill>
                    <a:prstClr val="white"/>
                  </a:solidFill>
                </a:endParaRPr>
              </a:p>
            </p:txBody>
          </p:sp>
          <p:sp>
            <p:nvSpPr>
              <p:cNvPr id="36" name="Rectangle 35"/>
              <p:cNvSpPr/>
              <p:nvPr/>
            </p:nvSpPr>
            <p:spPr>
              <a:xfrm>
                <a:off x="3036706" y="2829794"/>
                <a:ext cx="810725"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100" dirty="0" smtClean="0">
                    <a:solidFill>
                      <a:prstClr val="white"/>
                    </a:solidFill>
                  </a:rPr>
                  <a:t>$ Partition Logic </a:t>
                </a:r>
                <a:endParaRPr lang="en-US" sz="1100" dirty="0">
                  <a:solidFill>
                    <a:prstClr val="white"/>
                  </a:solidFill>
                </a:endParaRPr>
              </a:p>
            </p:txBody>
          </p:sp>
          <p:sp>
            <p:nvSpPr>
              <p:cNvPr id="37" name="Rectangle 36"/>
              <p:cNvSpPr/>
              <p:nvPr/>
            </p:nvSpPr>
            <p:spPr>
              <a:xfrm>
                <a:off x="4016431" y="2829794"/>
                <a:ext cx="735254"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100" dirty="0" smtClean="0">
                    <a:solidFill>
                      <a:prstClr val="white"/>
                    </a:solidFill>
                  </a:rPr>
                  <a:t>Kernel Mode</a:t>
                </a:r>
                <a:endParaRPr lang="en-US" sz="1100" dirty="0">
                  <a:solidFill>
                    <a:prstClr val="white"/>
                  </a:solidFill>
                </a:endParaRPr>
              </a:p>
            </p:txBody>
          </p:sp>
          <p:sp>
            <p:nvSpPr>
              <p:cNvPr id="38" name="Rectangle 37"/>
              <p:cNvSpPr/>
              <p:nvPr/>
            </p:nvSpPr>
            <p:spPr>
              <a:xfrm>
                <a:off x="4889282" y="2847211"/>
                <a:ext cx="812406" cy="43978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100" dirty="0" smtClean="0">
                    <a:solidFill>
                      <a:prstClr val="white"/>
                    </a:solidFill>
                  </a:rPr>
                  <a:t>I/O Master Controller </a:t>
                </a:r>
                <a:endParaRPr lang="en-US" sz="1100" dirty="0">
                  <a:solidFill>
                    <a:prstClr val="white"/>
                  </a:solidFill>
                </a:endParaRPr>
              </a:p>
            </p:txBody>
          </p:sp>
          <p:sp>
            <p:nvSpPr>
              <p:cNvPr id="39" name="Rectangle 38"/>
              <p:cNvSpPr/>
              <p:nvPr/>
            </p:nvSpPr>
            <p:spPr>
              <a:xfrm>
                <a:off x="1770981" y="3568934"/>
                <a:ext cx="685800"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Rectangle 39"/>
              <p:cNvSpPr/>
              <p:nvPr/>
            </p:nvSpPr>
            <p:spPr>
              <a:xfrm>
                <a:off x="1770981" y="3949934"/>
                <a:ext cx="685800"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1" name="Rectangle 40"/>
              <p:cNvSpPr/>
              <p:nvPr/>
            </p:nvSpPr>
            <p:spPr>
              <a:xfrm>
                <a:off x="1770981" y="4330934"/>
                <a:ext cx="685800"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2" name="Rectangle 41"/>
              <p:cNvSpPr/>
              <p:nvPr/>
            </p:nvSpPr>
            <p:spPr>
              <a:xfrm>
                <a:off x="1770981" y="4711934"/>
                <a:ext cx="685800"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3" name="Rectangle 42"/>
              <p:cNvSpPr/>
              <p:nvPr/>
            </p:nvSpPr>
            <p:spPr>
              <a:xfrm>
                <a:off x="780381" y="3551517"/>
                <a:ext cx="647700"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100" dirty="0" smtClean="0">
                    <a:solidFill>
                      <a:prstClr val="white"/>
                    </a:solidFill>
                  </a:rPr>
                  <a:t>Pipe Flush</a:t>
                </a:r>
                <a:endParaRPr lang="en-US" sz="1100" dirty="0">
                  <a:solidFill>
                    <a:prstClr val="white"/>
                  </a:solidFill>
                </a:endParaRPr>
              </a:p>
            </p:txBody>
          </p:sp>
          <p:cxnSp>
            <p:nvCxnSpPr>
              <p:cNvPr id="44" name="Straight Connector 43"/>
              <p:cNvCxnSpPr/>
              <p:nvPr/>
            </p:nvCxnSpPr>
            <p:spPr>
              <a:xfrm>
                <a:off x="1579392" y="3746371"/>
                <a:ext cx="0" cy="116695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428081" y="3764877"/>
                <a:ext cx="15131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1579392" y="3769034"/>
                <a:ext cx="1915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588099" y="4133905"/>
                <a:ext cx="1915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572857" y="4532623"/>
                <a:ext cx="1915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583743" y="4913329"/>
                <a:ext cx="1915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937981" y="3286994"/>
                <a:ext cx="0" cy="264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1760051" y="3291892"/>
                <a:ext cx="0" cy="264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841841" y="3628309"/>
                <a:ext cx="498855" cy="261610"/>
              </a:xfrm>
              <a:prstGeom prst="rect">
                <a:avLst/>
              </a:prstGeom>
              <a:noFill/>
            </p:spPr>
            <p:txBody>
              <a:bodyPr wrap="none" rtlCol="0">
                <a:spAutoFit/>
              </a:bodyPr>
              <a:lstStyle/>
              <a:p>
                <a:r>
                  <a:rPr lang="en-US" sz="1100" dirty="0" smtClean="0">
                    <a:solidFill>
                      <a:prstClr val="black"/>
                    </a:solidFill>
                  </a:rPr>
                  <a:t>Fetch</a:t>
                </a:r>
                <a:endParaRPr lang="en-US" dirty="0">
                  <a:solidFill>
                    <a:prstClr val="black"/>
                  </a:solidFill>
                </a:endParaRPr>
              </a:p>
            </p:txBody>
          </p:sp>
          <p:sp>
            <p:nvSpPr>
              <p:cNvPr id="53" name="TextBox 52"/>
              <p:cNvSpPr txBox="1"/>
              <p:nvPr/>
            </p:nvSpPr>
            <p:spPr>
              <a:xfrm>
                <a:off x="1786721" y="4013564"/>
                <a:ext cx="619080" cy="261610"/>
              </a:xfrm>
              <a:prstGeom prst="rect">
                <a:avLst/>
              </a:prstGeom>
              <a:noFill/>
            </p:spPr>
            <p:txBody>
              <a:bodyPr wrap="none" rtlCol="0">
                <a:spAutoFit/>
              </a:bodyPr>
              <a:lstStyle/>
              <a:p>
                <a:r>
                  <a:rPr lang="en-US" sz="1100" dirty="0" smtClean="0">
                    <a:solidFill>
                      <a:prstClr val="black"/>
                    </a:solidFill>
                  </a:rPr>
                  <a:t>Decode</a:t>
                </a:r>
                <a:endParaRPr lang="en-US" dirty="0">
                  <a:solidFill>
                    <a:prstClr val="black"/>
                  </a:solidFill>
                </a:endParaRPr>
              </a:p>
            </p:txBody>
          </p:sp>
          <p:sp>
            <p:nvSpPr>
              <p:cNvPr id="54" name="TextBox 53"/>
              <p:cNvSpPr txBox="1"/>
              <p:nvPr/>
            </p:nvSpPr>
            <p:spPr>
              <a:xfrm>
                <a:off x="1786721" y="4393674"/>
                <a:ext cx="635110" cy="261610"/>
              </a:xfrm>
              <a:prstGeom prst="rect">
                <a:avLst/>
              </a:prstGeom>
              <a:noFill/>
            </p:spPr>
            <p:txBody>
              <a:bodyPr wrap="none" rtlCol="0">
                <a:spAutoFit/>
              </a:bodyPr>
              <a:lstStyle/>
              <a:p>
                <a:r>
                  <a:rPr lang="en-US" sz="1100" dirty="0" smtClean="0">
                    <a:solidFill>
                      <a:prstClr val="black"/>
                    </a:solidFill>
                  </a:rPr>
                  <a:t>Execute</a:t>
                </a:r>
                <a:endParaRPr lang="en-US" dirty="0">
                  <a:solidFill>
                    <a:prstClr val="black"/>
                  </a:solidFill>
                </a:endParaRPr>
              </a:p>
            </p:txBody>
          </p:sp>
          <p:sp>
            <p:nvSpPr>
              <p:cNvPr id="55" name="TextBox 54"/>
              <p:cNvSpPr txBox="1"/>
              <p:nvPr/>
            </p:nvSpPr>
            <p:spPr>
              <a:xfrm>
                <a:off x="1762971" y="4771309"/>
                <a:ext cx="636713" cy="261610"/>
              </a:xfrm>
              <a:prstGeom prst="rect">
                <a:avLst/>
              </a:prstGeom>
              <a:noFill/>
            </p:spPr>
            <p:txBody>
              <a:bodyPr wrap="none" rtlCol="0">
                <a:spAutoFit/>
              </a:bodyPr>
              <a:lstStyle/>
              <a:p>
                <a:r>
                  <a:rPr lang="en-US" sz="1100" dirty="0" smtClean="0">
                    <a:solidFill>
                      <a:prstClr val="black"/>
                    </a:solidFill>
                  </a:rPr>
                  <a:t>Commit</a:t>
                </a:r>
                <a:endParaRPr lang="en-US" dirty="0">
                  <a:solidFill>
                    <a:prstClr val="black"/>
                  </a:solidFill>
                </a:endParaRPr>
              </a:p>
            </p:txBody>
          </p:sp>
          <p:sp>
            <p:nvSpPr>
              <p:cNvPr id="56" name="Rectangle 55"/>
              <p:cNvSpPr/>
              <p:nvPr/>
            </p:nvSpPr>
            <p:spPr>
              <a:xfrm>
                <a:off x="2610964" y="3568934"/>
                <a:ext cx="1477192" cy="706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Rectangle 56"/>
              <p:cNvSpPr/>
              <p:nvPr/>
            </p:nvSpPr>
            <p:spPr>
              <a:xfrm>
                <a:off x="2610965" y="4418326"/>
                <a:ext cx="1477191" cy="7503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58" name="Straight Arrow Connector 57"/>
              <p:cNvCxnSpPr/>
              <p:nvPr/>
            </p:nvCxnSpPr>
            <p:spPr>
              <a:xfrm>
                <a:off x="2705821" y="3296790"/>
                <a:ext cx="0" cy="264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704931" y="3296790"/>
                <a:ext cx="0" cy="264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783505" y="3825539"/>
                <a:ext cx="822661" cy="261610"/>
              </a:xfrm>
              <a:prstGeom prst="rect">
                <a:avLst/>
              </a:prstGeom>
              <a:noFill/>
            </p:spPr>
            <p:txBody>
              <a:bodyPr wrap="none" rtlCol="0">
                <a:spAutoFit/>
              </a:bodyPr>
              <a:lstStyle/>
              <a:p>
                <a:r>
                  <a:rPr lang="en-US" sz="1100" dirty="0" err="1" smtClean="0">
                    <a:solidFill>
                      <a:prstClr val="black"/>
                    </a:solidFill>
                  </a:rPr>
                  <a:t>Instr</a:t>
                </a:r>
                <a:r>
                  <a:rPr lang="en-US" sz="1100" dirty="0" smtClean="0">
                    <a:solidFill>
                      <a:prstClr val="black"/>
                    </a:solidFill>
                  </a:rPr>
                  <a:t> Cache</a:t>
                </a:r>
                <a:endParaRPr lang="en-US" sz="1100" dirty="0">
                  <a:solidFill>
                    <a:prstClr val="black"/>
                  </a:solidFill>
                </a:endParaRPr>
              </a:p>
            </p:txBody>
          </p:sp>
          <p:sp>
            <p:nvSpPr>
              <p:cNvPr id="61" name="TextBox 60"/>
              <p:cNvSpPr txBox="1"/>
              <p:nvPr/>
            </p:nvSpPr>
            <p:spPr>
              <a:xfrm>
                <a:off x="2766392" y="4660073"/>
                <a:ext cx="830677" cy="261610"/>
              </a:xfrm>
              <a:prstGeom prst="rect">
                <a:avLst/>
              </a:prstGeom>
              <a:noFill/>
            </p:spPr>
            <p:txBody>
              <a:bodyPr wrap="none" rtlCol="0">
                <a:spAutoFit/>
              </a:bodyPr>
              <a:lstStyle/>
              <a:p>
                <a:r>
                  <a:rPr lang="en-US" sz="1100" dirty="0" smtClean="0">
                    <a:solidFill>
                      <a:prstClr val="black"/>
                    </a:solidFill>
                  </a:rPr>
                  <a:t>Data Cache</a:t>
                </a:r>
                <a:endParaRPr lang="en-US" sz="1100" dirty="0">
                  <a:solidFill>
                    <a:prstClr val="black"/>
                  </a:solidFill>
                </a:endParaRPr>
              </a:p>
            </p:txBody>
          </p:sp>
          <p:sp>
            <p:nvSpPr>
              <p:cNvPr id="62" name="Rectangle 61"/>
              <p:cNvSpPr/>
              <p:nvPr/>
            </p:nvSpPr>
            <p:spPr>
              <a:xfrm>
                <a:off x="4289059" y="3563391"/>
                <a:ext cx="1317630" cy="1617141"/>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TextBox 62"/>
              <p:cNvSpPr txBox="1"/>
              <p:nvPr/>
            </p:nvSpPr>
            <p:spPr>
              <a:xfrm>
                <a:off x="4478571" y="4148242"/>
                <a:ext cx="949299" cy="430887"/>
              </a:xfrm>
              <a:prstGeom prst="rect">
                <a:avLst/>
              </a:prstGeom>
              <a:noFill/>
            </p:spPr>
            <p:txBody>
              <a:bodyPr wrap="none" rtlCol="0">
                <a:spAutoFit/>
              </a:bodyPr>
              <a:lstStyle/>
              <a:p>
                <a:r>
                  <a:rPr lang="en-US" sz="1100" dirty="0" smtClean="0">
                    <a:solidFill>
                      <a:prstClr val="black"/>
                    </a:solidFill>
                  </a:rPr>
                  <a:t>Other u-arch </a:t>
                </a:r>
              </a:p>
              <a:p>
                <a:pPr algn="ctr"/>
                <a:r>
                  <a:rPr lang="en-US" sz="1100" dirty="0" smtClean="0">
                    <a:solidFill>
                      <a:prstClr val="black"/>
                    </a:solidFill>
                  </a:rPr>
                  <a:t>structures </a:t>
                </a:r>
                <a:endParaRPr lang="en-US" sz="1100" dirty="0">
                  <a:solidFill>
                    <a:prstClr val="black"/>
                  </a:solidFill>
                </a:endParaRPr>
              </a:p>
            </p:txBody>
          </p:sp>
          <p:sp>
            <p:nvSpPr>
              <p:cNvPr id="64" name="TextBox 63"/>
              <p:cNvSpPr txBox="1"/>
              <p:nvPr/>
            </p:nvSpPr>
            <p:spPr>
              <a:xfrm rot="16200000">
                <a:off x="-15293" y="3995551"/>
                <a:ext cx="691313" cy="184666"/>
              </a:xfrm>
              <a:prstGeom prst="rect">
                <a:avLst/>
              </a:prstGeom>
              <a:noFill/>
            </p:spPr>
            <p:txBody>
              <a:bodyPr wrap="square" lIns="0" tIns="0" rIns="0" bIns="0" rtlCol="0" anchor="ctr" anchorCtr="1">
                <a:spAutoFit/>
              </a:bodyPr>
              <a:lstStyle/>
              <a:p>
                <a:pPr algn="ctr"/>
                <a:r>
                  <a:rPr lang="en-US" sz="1200" dirty="0" smtClean="0">
                    <a:solidFill>
                      <a:prstClr val="black"/>
                    </a:solidFill>
                    <a:latin typeface="Arial" pitchFamily="34" charset="0"/>
                    <a:cs typeface="Arial" pitchFamily="34" charset="0"/>
                  </a:rPr>
                  <a:t>CPU</a:t>
                </a:r>
                <a:endParaRPr lang="en-US" sz="1200" dirty="0">
                  <a:solidFill>
                    <a:prstClr val="black"/>
                  </a:solidFill>
                  <a:latin typeface="Arial" pitchFamily="34" charset="0"/>
                  <a:cs typeface="Arial" pitchFamily="34" charset="0"/>
                </a:endParaRPr>
              </a:p>
            </p:txBody>
          </p:sp>
          <p:sp>
            <p:nvSpPr>
              <p:cNvPr id="65" name="Left Brace 64"/>
              <p:cNvSpPr/>
              <p:nvPr/>
            </p:nvSpPr>
            <p:spPr>
              <a:xfrm>
                <a:off x="480122" y="2748411"/>
                <a:ext cx="224118" cy="2641599"/>
              </a:xfrm>
              <a:prstGeom prst="leftBrac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endParaRPr>
              </a:p>
            </p:txBody>
          </p:sp>
          <p:cxnSp>
            <p:nvCxnSpPr>
              <p:cNvPr id="66" name="Straight Arrow Connector 65"/>
              <p:cNvCxnSpPr/>
              <p:nvPr/>
            </p:nvCxnSpPr>
            <p:spPr>
              <a:xfrm>
                <a:off x="2712484" y="3296790"/>
                <a:ext cx="0" cy="1133766"/>
              </a:xfrm>
              <a:prstGeom prst="straightConnector1">
                <a:avLst/>
              </a:prstGeom>
              <a:ln w="3810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855006" y="5448161"/>
                <a:ext cx="4965435" cy="883191"/>
              </a:xfrm>
              <a:prstGeom prst="rect">
                <a:avLst/>
              </a:prstGeom>
              <a:solidFill>
                <a:schemeClr val="bg1">
                  <a:lumMod val="8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Rectangle 67"/>
              <p:cNvSpPr/>
              <p:nvPr/>
            </p:nvSpPr>
            <p:spPr>
              <a:xfrm>
                <a:off x="786809" y="5360144"/>
                <a:ext cx="4892566" cy="85546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prstClr val="black"/>
                    </a:solidFill>
                  </a:rPr>
                  <a:t>On Chip</a:t>
                </a:r>
              </a:p>
              <a:p>
                <a:pPr algn="ctr"/>
                <a:r>
                  <a:rPr lang="en-US" sz="1200" dirty="0" smtClean="0">
                    <a:solidFill>
                      <a:prstClr val="black"/>
                    </a:solidFill>
                  </a:rPr>
                  <a:t>Memory</a:t>
                </a:r>
              </a:p>
            </p:txBody>
          </p:sp>
          <p:cxnSp>
            <p:nvCxnSpPr>
              <p:cNvPr id="69" name="Straight Arrow Connector 68"/>
              <p:cNvCxnSpPr/>
              <p:nvPr/>
            </p:nvCxnSpPr>
            <p:spPr>
              <a:xfrm>
                <a:off x="3699293" y="3297296"/>
                <a:ext cx="0" cy="1133766"/>
              </a:xfrm>
              <a:prstGeom prst="straightConnector1">
                <a:avLst/>
              </a:prstGeom>
              <a:ln w="3810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107" name="Rectangle 106"/>
          <p:cNvSpPr/>
          <p:nvPr/>
        </p:nvSpPr>
        <p:spPr>
          <a:xfrm>
            <a:off x="228600" y="5983069"/>
            <a:ext cx="8686800" cy="646331"/>
          </a:xfrm>
          <a:prstGeom prst="rect">
            <a:avLst/>
          </a:prstGeom>
        </p:spPr>
        <p:txBody>
          <a:bodyPr wrap="square">
            <a:spAutoFit/>
          </a:bodyPr>
          <a:lstStyle/>
          <a:p>
            <a:pPr lvl="1"/>
            <a:r>
              <a:rPr lang="en-US" sz="1200" dirty="0" err="1" smtClean="0"/>
              <a:t>Mohit</a:t>
            </a:r>
            <a:r>
              <a:rPr lang="en-US" sz="1200" dirty="0" smtClean="0"/>
              <a:t> </a:t>
            </a:r>
            <a:r>
              <a:rPr lang="en-US" sz="1200" dirty="0" err="1"/>
              <a:t>Tiwari</a:t>
            </a:r>
            <a:r>
              <a:rPr lang="en-US" sz="1200" dirty="0"/>
              <a:t>, Jason Oberg, </a:t>
            </a:r>
            <a:r>
              <a:rPr lang="en-US" sz="1200" dirty="0" err="1"/>
              <a:t>Xun</a:t>
            </a:r>
            <a:r>
              <a:rPr lang="en-US" sz="1200" dirty="0"/>
              <a:t> Li, Jonathan K </a:t>
            </a:r>
            <a:r>
              <a:rPr lang="en-US" sz="1200" dirty="0" err="1"/>
              <a:t>Valamehr</a:t>
            </a:r>
            <a:r>
              <a:rPr lang="en-US" sz="1200" dirty="0"/>
              <a:t>, Timothy Levin, Ben </a:t>
            </a:r>
            <a:r>
              <a:rPr lang="en-US" sz="1200" dirty="0" err="1"/>
              <a:t>Hardekopf</a:t>
            </a:r>
            <a:r>
              <a:rPr lang="en-US" sz="1200" dirty="0"/>
              <a:t>, Ryan Kastner, Frederic T. Chong, and Timothy Sherwood, "Crafting a Usable Microkernel, Processor, and I/O System with Strict and Provable Information Flow Security", International Symposium of Computer Architecture (ISCA), June 2011</a:t>
            </a:r>
          </a:p>
        </p:txBody>
      </p:sp>
    </p:spTree>
    <p:extLst>
      <p:ext uri="{BB962C8B-B14F-4D97-AF65-F5344CB8AC3E}">
        <p14:creationId xmlns:p14="http://schemas.microsoft.com/office/powerpoint/2010/main" val="867865940"/>
      </p:ext>
    </p:extLst>
  </p:cSld>
  <p:clrMapOvr>
    <a:masterClrMapping/>
  </p:clrMapOvr>
  <mc:AlternateContent xmlns:mc="http://schemas.openxmlformats.org/markup-compatibility/2006" xmlns:p14="http://schemas.microsoft.com/office/powerpoint/2010/main">
    <mc:Choice Requires="p14">
      <p:transition spd="slow" p14:dur="2000" advTm="5942"/>
    </mc:Choice>
    <mc:Fallback xmlns="">
      <p:transition xmlns:p14="http://schemas.microsoft.com/office/powerpoint/2010/main" spd="slow" advTm="5942"/>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solidFill>
                  <a:srgbClr val="003399"/>
                </a:solidFill>
              </a:rPr>
              <a:t>Generating GLIFT Logic</a:t>
            </a:r>
            <a:endParaRPr lang="zh-CN" altLang="en-US" dirty="0">
              <a:solidFill>
                <a:srgbClr val="000000"/>
              </a:solidFill>
            </a:endParaRPr>
          </a:p>
        </p:txBody>
      </p:sp>
      <p:sp>
        <p:nvSpPr>
          <p:cNvPr id="3" name="内容占位符 2"/>
          <p:cNvSpPr>
            <a:spLocks noGrp="1"/>
          </p:cNvSpPr>
          <p:nvPr>
            <p:ph idx="1"/>
          </p:nvPr>
        </p:nvSpPr>
        <p:spPr>
          <a:xfrm>
            <a:off x="228600" y="914400"/>
            <a:ext cx="8686800" cy="5051425"/>
          </a:xfrm>
        </p:spPr>
        <p:txBody>
          <a:bodyPr/>
          <a:lstStyle/>
          <a:p>
            <a:r>
              <a:rPr lang="en-US" altLang="zh-CN" sz="2800" dirty="0" smtClean="0"/>
              <a:t>A constructive method</a:t>
            </a:r>
          </a:p>
          <a:p>
            <a:pPr lvl="1"/>
            <a:r>
              <a:rPr lang="en-US" altLang="zh-CN" sz="2400" dirty="0" smtClean="0"/>
              <a:t>Constructing a library containing GLIFT logic for gates.</a:t>
            </a:r>
          </a:p>
          <a:p>
            <a:pPr lvl="1"/>
            <a:r>
              <a:rPr lang="en-US" altLang="zh-CN" sz="2400" dirty="0" smtClean="0"/>
              <a:t>Synthesizing logic circuits to gate level </a:t>
            </a:r>
            <a:r>
              <a:rPr lang="en-US" altLang="zh-CN" sz="2400" dirty="0" err="1" smtClean="0"/>
              <a:t>netlist</a:t>
            </a:r>
            <a:r>
              <a:rPr lang="en-US" altLang="zh-CN" sz="2400" dirty="0" smtClean="0"/>
              <a:t>.</a:t>
            </a:r>
          </a:p>
          <a:p>
            <a:pPr lvl="1"/>
            <a:r>
              <a:rPr lang="en-US" altLang="zh-CN" sz="2400" dirty="0" smtClean="0"/>
              <a:t>Generating GLIFT logic constructively by mapping the </a:t>
            </a:r>
            <a:r>
              <a:rPr lang="en-US" altLang="zh-CN" sz="2400" dirty="0" err="1" smtClean="0"/>
              <a:t>netlist</a:t>
            </a:r>
            <a:r>
              <a:rPr lang="en-US" altLang="zh-CN" sz="2400" dirty="0" smtClean="0"/>
              <a:t> to the library.</a:t>
            </a:r>
            <a:endParaRPr lang="zh-CN" altLang="en-US" sz="2400" dirty="0"/>
          </a:p>
        </p:txBody>
      </p:sp>
      <p:pic>
        <p:nvPicPr>
          <p:cNvPr id="2050" name="Picture 2"/>
          <p:cNvPicPr>
            <a:picLocks noChangeAspect="1" noChangeArrowheads="1"/>
          </p:cNvPicPr>
          <p:nvPr/>
        </p:nvPicPr>
        <p:blipFill>
          <a:blip r:embed="rId4"/>
          <a:srcRect/>
          <a:stretch>
            <a:fillRect/>
          </a:stretch>
        </p:blipFill>
        <p:spPr bwMode="auto">
          <a:xfrm>
            <a:off x="3962400" y="3816350"/>
            <a:ext cx="609600" cy="609600"/>
          </a:xfrm>
          <a:prstGeom prst="rect">
            <a:avLst/>
          </a:prstGeom>
          <a:noFill/>
          <a:ln w="9525">
            <a:noFill/>
            <a:miter lim="800000"/>
            <a:headEnd/>
            <a:tailEnd/>
          </a:ln>
        </p:spPr>
      </p:pic>
      <p:pic>
        <p:nvPicPr>
          <p:cNvPr id="2051" name="Picture 3"/>
          <p:cNvPicPr>
            <a:picLocks noChangeAspect="1" noChangeArrowheads="1"/>
          </p:cNvPicPr>
          <p:nvPr/>
        </p:nvPicPr>
        <p:blipFill>
          <a:blip r:embed="rId5"/>
          <a:srcRect/>
          <a:stretch>
            <a:fillRect/>
          </a:stretch>
        </p:blipFill>
        <p:spPr bwMode="auto">
          <a:xfrm>
            <a:off x="1107108" y="3735387"/>
            <a:ext cx="1331292" cy="690563"/>
          </a:xfrm>
          <a:prstGeom prst="rect">
            <a:avLst/>
          </a:prstGeom>
          <a:noFill/>
          <a:ln w="9525">
            <a:noFill/>
            <a:miter lim="800000"/>
            <a:headEnd/>
            <a:tailEnd/>
          </a:ln>
        </p:spPr>
      </p:pic>
      <p:cxnSp>
        <p:nvCxnSpPr>
          <p:cNvPr id="14" name="Straight Arrow Connector 13"/>
          <p:cNvCxnSpPr/>
          <p:nvPr/>
        </p:nvCxnSpPr>
        <p:spPr bwMode="auto">
          <a:xfrm>
            <a:off x="2971800" y="5418138"/>
            <a:ext cx="533400" cy="1588"/>
          </a:xfrm>
          <a:prstGeom prst="straightConnector1">
            <a:avLst/>
          </a:prstGeom>
          <a:solidFill>
            <a:schemeClr val="accent1"/>
          </a:solidFill>
          <a:ln w="63500" cap="flat" cmpd="sng" algn="ctr">
            <a:solidFill>
              <a:schemeClr val="bg1">
                <a:lumMod val="75000"/>
              </a:schemeClr>
            </a:solidFill>
            <a:prstDash val="solid"/>
            <a:round/>
            <a:headEnd type="none" w="med" len="med"/>
            <a:tailEnd type="arrow"/>
          </a:ln>
          <a:effectLst/>
        </p:spPr>
      </p:cxnSp>
      <p:grpSp>
        <p:nvGrpSpPr>
          <p:cNvPr id="20" name="Group 19"/>
          <p:cNvGrpSpPr/>
          <p:nvPr/>
        </p:nvGrpSpPr>
        <p:grpSpPr>
          <a:xfrm>
            <a:off x="5029200" y="4119562"/>
            <a:ext cx="838200" cy="1123890"/>
            <a:chOff x="5029200" y="4119562"/>
            <a:chExt cx="838200" cy="1123890"/>
          </a:xfrm>
        </p:grpSpPr>
        <p:cxnSp>
          <p:nvCxnSpPr>
            <p:cNvPr id="18" name="Elbow Connector 17"/>
            <p:cNvCxnSpPr/>
            <p:nvPr/>
          </p:nvCxnSpPr>
          <p:spPr bwMode="auto">
            <a:xfrm>
              <a:off x="5029200" y="4119562"/>
              <a:ext cx="838200" cy="590490"/>
            </a:xfrm>
            <a:prstGeom prst="bentConnector3">
              <a:avLst>
                <a:gd name="adj1" fmla="val 31299"/>
              </a:avLst>
            </a:prstGeom>
            <a:solidFill>
              <a:schemeClr val="accent1"/>
            </a:solidFill>
            <a:ln w="63500" cap="flat" cmpd="sng" algn="ctr">
              <a:solidFill>
                <a:schemeClr val="bg1">
                  <a:lumMod val="75000"/>
                </a:schemeClr>
              </a:solidFill>
              <a:prstDash val="solid"/>
              <a:round/>
              <a:headEnd type="none" w="med" len="med"/>
              <a:tailEnd type="arrow"/>
            </a:ln>
            <a:effectLst/>
          </p:spPr>
        </p:cxnSp>
        <p:cxnSp>
          <p:nvCxnSpPr>
            <p:cNvPr id="33" name="Elbow Connector 32"/>
            <p:cNvCxnSpPr/>
            <p:nvPr/>
          </p:nvCxnSpPr>
          <p:spPr bwMode="auto">
            <a:xfrm flipV="1">
              <a:off x="5029200" y="4710052"/>
              <a:ext cx="838200" cy="533400"/>
            </a:xfrm>
            <a:prstGeom prst="bentConnector3">
              <a:avLst>
                <a:gd name="adj1" fmla="val 31299"/>
              </a:avLst>
            </a:prstGeom>
            <a:solidFill>
              <a:schemeClr val="accent1"/>
            </a:solidFill>
            <a:ln w="63500" cap="flat" cmpd="sng" algn="ctr">
              <a:solidFill>
                <a:schemeClr val="bg1">
                  <a:lumMod val="75000"/>
                </a:schemeClr>
              </a:solidFill>
              <a:prstDash val="solid"/>
              <a:round/>
              <a:headEnd type="none" w="med" len="med"/>
              <a:tailEnd type="arrow"/>
            </a:ln>
            <a:effectLst/>
          </p:spPr>
        </p:cxnSp>
      </p:grpSp>
      <p:cxnSp>
        <p:nvCxnSpPr>
          <p:cNvPr id="42" name="Straight Arrow Connector 41"/>
          <p:cNvCxnSpPr/>
          <p:nvPr/>
        </p:nvCxnSpPr>
        <p:spPr bwMode="auto">
          <a:xfrm>
            <a:off x="2971800" y="4119562"/>
            <a:ext cx="533400" cy="1588"/>
          </a:xfrm>
          <a:prstGeom prst="straightConnector1">
            <a:avLst/>
          </a:prstGeom>
          <a:solidFill>
            <a:schemeClr val="accent1"/>
          </a:solidFill>
          <a:ln w="63500" cap="flat" cmpd="sng" algn="ctr">
            <a:solidFill>
              <a:schemeClr val="bg1">
                <a:lumMod val="75000"/>
              </a:schemeClr>
            </a:solidFill>
            <a:prstDash val="solid"/>
            <a:round/>
            <a:headEnd type="none" w="med" len="med"/>
            <a:tailEnd type="arrow"/>
          </a:ln>
          <a:effectLst/>
        </p:spPr>
      </p:cxnSp>
      <p:graphicFrame>
        <p:nvGraphicFramePr>
          <p:cNvPr id="28" name="Object 27"/>
          <p:cNvGraphicFramePr>
            <a:graphicFrameLocks noChangeAspect="1"/>
          </p:cNvGraphicFramePr>
          <p:nvPr/>
        </p:nvGraphicFramePr>
        <p:xfrm>
          <a:off x="990600" y="5253037"/>
          <a:ext cx="1535112" cy="365125"/>
        </p:xfrm>
        <a:graphic>
          <a:graphicData uri="http://schemas.openxmlformats.org/presentationml/2006/ole">
            <mc:AlternateContent xmlns:mc="http://schemas.openxmlformats.org/markup-compatibility/2006">
              <mc:Choice xmlns:v="urn:schemas-microsoft-com:vml" Requires="v">
                <p:oleObj spid="_x0000_s734215" name="Equation" r:id="rId6" imgW="850680" imgH="203040" progId="Equation.3">
                  <p:embed/>
                </p:oleObj>
              </mc:Choice>
              <mc:Fallback>
                <p:oleObj name="Equation" r:id="rId6" imgW="850680" imgH="203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0600" y="5253037"/>
                        <a:ext cx="1535112"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8678" name="Picture 6"/>
          <p:cNvPicPr>
            <a:picLocks noChangeAspect="1" noChangeArrowheads="1"/>
          </p:cNvPicPr>
          <p:nvPr/>
        </p:nvPicPr>
        <p:blipFill>
          <a:blip r:embed="rId8"/>
          <a:srcRect/>
          <a:stretch>
            <a:fillRect/>
          </a:stretch>
        </p:blipFill>
        <p:spPr bwMode="auto">
          <a:xfrm>
            <a:off x="3962400" y="4572000"/>
            <a:ext cx="595106" cy="1643124"/>
          </a:xfrm>
          <a:prstGeom prst="rect">
            <a:avLst/>
          </a:prstGeom>
          <a:noFill/>
          <a:ln w="9525">
            <a:noFill/>
            <a:miter lim="800000"/>
            <a:headEnd/>
            <a:tailEnd/>
          </a:ln>
        </p:spPr>
      </p:pic>
      <p:pic>
        <p:nvPicPr>
          <p:cNvPr id="28679" name="Picture 7"/>
          <p:cNvPicPr>
            <a:picLocks noChangeAspect="1" noChangeArrowheads="1"/>
          </p:cNvPicPr>
          <p:nvPr/>
        </p:nvPicPr>
        <p:blipFill>
          <a:blip r:embed="rId9"/>
          <a:srcRect/>
          <a:stretch>
            <a:fillRect/>
          </a:stretch>
        </p:blipFill>
        <p:spPr bwMode="auto">
          <a:xfrm>
            <a:off x="6471140" y="3646487"/>
            <a:ext cx="1606060" cy="2297113"/>
          </a:xfrm>
          <a:prstGeom prst="rect">
            <a:avLst/>
          </a:prstGeom>
          <a:noFill/>
          <a:ln w="9525">
            <a:noFill/>
            <a:miter lim="800000"/>
            <a:headEnd/>
            <a:tailEnd/>
          </a:ln>
        </p:spPr>
      </p:pic>
      <p:sp>
        <p:nvSpPr>
          <p:cNvPr id="24" name="TextBox 23"/>
          <p:cNvSpPr txBox="1"/>
          <p:nvPr/>
        </p:nvSpPr>
        <p:spPr>
          <a:xfrm>
            <a:off x="1030908" y="3288268"/>
            <a:ext cx="1559892" cy="369332"/>
          </a:xfrm>
          <a:prstGeom prst="rect">
            <a:avLst/>
          </a:prstGeom>
          <a:noFill/>
        </p:spPr>
        <p:txBody>
          <a:bodyPr wrap="square" rtlCol="0">
            <a:spAutoFit/>
          </a:bodyPr>
          <a:lstStyle/>
          <a:p>
            <a:r>
              <a:rPr lang="en-US" dirty="0" smtClean="0">
                <a:latin typeface="+mn-lt"/>
              </a:rPr>
              <a:t>Boolean gates</a:t>
            </a:r>
            <a:endParaRPr lang="en-US" dirty="0">
              <a:latin typeface="+mn-lt"/>
            </a:endParaRPr>
          </a:p>
        </p:txBody>
      </p:sp>
      <p:sp>
        <p:nvSpPr>
          <p:cNvPr id="25" name="TextBox 24"/>
          <p:cNvSpPr txBox="1"/>
          <p:nvPr/>
        </p:nvSpPr>
        <p:spPr>
          <a:xfrm>
            <a:off x="3581400" y="3352800"/>
            <a:ext cx="1600200" cy="369332"/>
          </a:xfrm>
          <a:prstGeom prst="rect">
            <a:avLst/>
          </a:prstGeom>
          <a:noFill/>
        </p:spPr>
        <p:txBody>
          <a:bodyPr wrap="square" rtlCol="0">
            <a:spAutoFit/>
          </a:bodyPr>
          <a:lstStyle/>
          <a:p>
            <a:r>
              <a:rPr lang="en-US" dirty="0" smtClean="0">
                <a:latin typeface="+mn-lt"/>
              </a:rPr>
              <a:t>GLIFT library</a:t>
            </a:r>
            <a:endParaRPr lang="en-US" dirty="0">
              <a:latin typeface="+mn-lt"/>
            </a:endParaRPr>
          </a:p>
        </p:txBody>
      </p:sp>
      <p:sp>
        <p:nvSpPr>
          <p:cNvPr id="26" name="TextBox 25"/>
          <p:cNvSpPr txBox="1"/>
          <p:nvPr/>
        </p:nvSpPr>
        <p:spPr>
          <a:xfrm>
            <a:off x="6553200" y="3200400"/>
            <a:ext cx="1600200" cy="369332"/>
          </a:xfrm>
          <a:prstGeom prst="rect">
            <a:avLst/>
          </a:prstGeom>
          <a:noFill/>
        </p:spPr>
        <p:txBody>
          <a:bodyPr wrap="square" rtlCol="0">
            <a:spAutoFit/>
          </a:bodyPr>
          <a:lstStyle/>
          <a:p>
            <a:r>
              <a:rPr lang="en-US" dirty="0" smtClean="0">
                <a:latin typeface="+mn-lt"/>
              </a:rPr>
              <a:t>GLIFT circuit</a:t>
            </a:r>
            <a:endParaRPr lang="en-US" dirty="0">
              <a:latin typeface="+mn-lt"/>
            </a:endParaRPr>
          </a:p>
        </p:txBody>
      </p:sp>
      <p:sp>
        <p:nvSpPr>
          <p:cNvPr id="27" name="TextBox 26"/>
          <p:cNvSpPr txBox="1"/>
          <p:nvPr/>
        </p:nvSpPr>
        <p:spPr>
          <a:xfrm>
            <a:off x="3469308" y="6172200"/>
            <a:ext cx="1864692" cy="369332"/>
          </a:xfrm>
          <a:prstGeom prst="rect">
            <a:avLst/>
          </a:prstGeom>
          <a:noFill/>
        </p:spPr>
        <p:txBody>
          <a:bodyPr wrap="square" rtlCol="0">
            <a:spAutoFit/>
          </a:bodyPr>
          <a:lstStyle/>
          <a:p>
            <a:r>
              <a:rPr lang="en-US" dirty="0" smtClean="0">
                <a:latin typeface="+mn-lt"/>
              </a:rPr>
              <a:t>Gate level </a:t>
            </a:r>
            <a:r>
              <a:rPr lang="en-US" dirty="0" err="1" smtClean="0">
                <a:latin typeface="+mn-lt"/>
              </a:rPr>
              <a:t>netlist</a:t>
            </a:r>
            <a:endParaRPr lang="en-US" dirty="0">
              <a:latin typeface="+mn-lt"/>
            </a:endParaRPr>
          </a:p>
        </p:txBody>
      </p:sp>
      <p:sp>
        <p:nvSpPr>
          <p:cNvPr id="30" name="TextBox 29"/>
          <p:cNvSpPr txBox="1"/>
          <p:nvPr/>
        </p:nvSpPr>
        <p:spPr>
          <a:xfrm>
            <a:off x="914400" y="5638800"/>
            <a:ext cx="1559892" cy="369332"/>
          </a:xfrm>
          <a:prstGeom prst="rect">
            <a:avLst/>
          </a:prstGeom>
          <a:noFill/>
        </p:spPr>
        <p:txBody>
          <a:bodyPr wrap="square" rtlCol="0">
            <a:spAutoFit/>
          </a:bodyPr>
          <a:lstStyle/>
          <a:p>
            <a:r>
              <a:rPr lang="en-US" dirty="0" smtClean="0">
                <a:latin typeface="+mn-lt"/>
              </a:rPr>
              <a:t>Logic function</a:t>
            </a:r>
            <a:endParaRPr lang="en-US" dirty="0">
              <a:latin typeface="+mn-lt"/>
            </a:endParaRPr>
          </a:p>
        </p:txBody>
      </p:sp>
    </p:spTree>
    <p:extLst>
      <p:ext uri="{BB962C8B-B14F-4D97-AF65-F5344CB8AC3E}">
        <p14:creationId xmlns:p14="http://schemas.microsoft.com/office/powerpoint/2010/main" val="12281424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24">
                                            <p:txEl>
                                              <p:pRg st="0" end="0"/>
                                            </p:txEl>
                                          </p:spTgt>
                                        </p:tgtEl>
                                        <p:attrNameLst>
                                          <p:attrName>style.visibility</p:attrName>
                                        </p:attrNameLst>
                                      </p:cBhvr>
                                      <p:to>
                                        <p:strVal val="visible"/>
                                      </p:to>
                                    </p:set>
                                  </p:childTnLst>
                                </p:cTn>
                              </p:par>
                            </p:childTnLst>
                          </p:cTn>
                        </p:par>
                        <p:par>
                          <p:cTn id="14" fill="hold">
                            <p:stCondLst>
                              <p:cond delay="0"/>
                            </p:stCondLst>
                            <p:childTnLst>
                              <p:par>
                                <p:cTn id="15" presetID="2" presetClass="entr" presetSubtype="4" fill="hold" nodeType="afterEffect">
                                  <p:stCondLst>
                                    <p:cond delay="0"/>
                                  </p:stCondLst>
                                  <p:childTnLst>
                                    <p:set>
                                      <p:cBhvr>
                                        <p:cTn id="16" dur="1" fill="hold">
                                          <p:stCondLst>
                                            <p:cond delay="0"/>
                                          </p:stCondLst>
                                        </p:cTn>
                                        <p:tgtEl>
                                          <p:spTgt spid="2051"/>
                                        </p:tgtEl>
                                        <p:attrNameLst>
                                          <p:attrName>style.visibility</p:attrName>
                                        </p:attrNameLst>
                                      </p:cBhvr>
                                      <p:to>
                                        <p:strVal val="visible"/>
                                      </p:to>
                                    </p:set>
                                    <p:anim calcmode="lin" valueType="num">
                                      <p:cBhvr additive="base">
                                        <p:cTn id="17" dur="500" fill="hold"/>
                                        <p:tgtEl>
                                          <p:spTgt spid="2051"/>
                                        </p:tgtEl>
                                        <p:attrNameLst>
                                          <p:attrName>ppt_x</p:attrName>
                                        </p:attrNameLst>
                                      </p:cBhvr>
                                      <p:tavLst>
                                        <p:tav tm="0">
                                          <p:val>
                                            <p:strVal val="#ppt_x"/>
                                          </p:val>
                                        </p:tav>
                                        <p:tav tm="100000">
                                          <p:val>
                                            <p:strVal val="#ppt_x"/>
                                          </p:val>
                                        </p:tav>
                                      </p:tavLst>
                                    </p:anim>
                                    <p:anim calcmode="lin" valueType="num">
                                      <p:cBhvr additive="base">
                                        <p:cTn id="18" dur="500" fill="hold"/>
                                        <p:tgtEl>
                                          <p:spTgt spid="2051"/>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 presetClass="entr" presetSubtype="4"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500" fill="hold"/>
                                        <p:tgtEl>
                                          <p:spTgt spid="42"/>
                                        </p:tgtEl>
                                        <p:attrNameLst>
                                          <p:attrName>ppt_x</p:attrName>
                                        </p:attrNameLst>
                                      </p:cBhvr>
                                      <p:tavLst>
                                        <p:tav tm="0">
                                          <p:val>
                                            <p:strVal val="#ppt_x"/>
                                          </p:val>
                                        </p:tav>
                                        <p:tav tm="100000">
                                          <p:val>
                                            <p:strVal val="#ppt_x"/>
                                          </p:val>
                                        </p:tav>
                                      </p:tavLst>
                                    </p:anim>
                                    <p:anim calcmode="lin" valueType="num">
                                      <p:cBhvr additive="base">
                                        <p:cTn id="23" dur="500" fill="hold"/>
                                        <p:tgtEl>
                                          <p:spTgt spid="42"/>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1" presetClass="entr" presetSubtype="0" fill="hold" nodeType="after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childTnLst>
                                </p:cTn>
                              </p:par>
                            </p:childTnLst>
                          </p:cTn>
                        </p:par>
                        <p:par>
                          <p:cTn id="27" fill="hold">
                            <p:stCondLst>
                              <p:cond delay="1000"/>
                            </p:stCondLst>
                            <p:childTnLst>
                              <p:par>
                                <p:cTn id="28" presetID="2" presetClass="entr" presetSubtype="4" fill="hold" nodeType="afterEffect">
                                  <p:stCondLst>
                                    <p:cond delay="0"/>
                                  </p:stCondLst>
                                  <p:childTnLst>
                                    <p:set>
                                      <p:cBhvr>
                                        <p:cTn id="29" dur="1" fill="hold">
                                          <p:stCondLst>
                                            <p:cond delay="0"/>
                                          </p:stCondLst>
                                        </p:cTn>
                                        <p:tgtEl>
                                          <p:spTgt spid="2050"/>
                                        </p:tgtEl>
                                        <p:attrNameLst>
                                          <p:attrName>style.visibility</p:attrName>
                                        </p:attrNameLst>
                                      </p:cBhvr>
                                      <p:to>
                                        <p:strVal val="visible"/>
                                      </p:to>
                                    </p:set>
                                    <p:anim calcmode="lin" valueType="num">
                                      <p:cBhvr additive="base">
                                        <p:cTn id="30" dur="500" fill="hold"/>
                                        <p:tgtEl>
                                          <p:spTgt spid="2050"/>
                                        </p:tgtEl>
                                        <p:attrNameLst>
                                          <p:attrName>ppt_x</p:attrName>
                                        </p:attrNameLst>
                                      </p:cBhvr>
                                      <p:tavLst>
                                        <p:tav tm="0">
                                          <p:val>
                                            <p:strVal val="#ppt_x"/>
                                          </p:val>
                                        </p:tav>
                                        <p:tav tm="100000">
                                          <p:val>
                                            <p:strVal val="#ppt_x"/>
                                          </p:val>
                                        </p:tav>
                                      </p:tavLst>
                                    </p:anim>
                                    <p:anim calcmode="lin" valueType="num">
                                      <p:cBhvr additive="base">
                                        <p:cTn id="3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childTnLst>
                                </p:cTn>
                              </p:par>
                            </p:childTnLst>
                          </p:cTn>
                        </p:par>
                        <p:par>
                          <p:cTn id="36" fill="hold">
                            <p:stCondLst>
                              <p:cond delay="0"/>
                            </p:stCondLst>
                            <p:childTnLst>
                              <p:par>
                                <p:cTn id="37" presetID="1"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par>
                          <p:cTn id="39" fill="hold">
                            <p:stCondLst>
                              <p:cond delay="0"/>
                            </p:stCondLst>
                            <p:childTnLst>
                              <p:par>
                                <p:cTn id="40" presetID="2" presetClass="entr" presetSubtype="4"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childTnLst>
                          </p:cTn>
                        </p:par>
                        <p:par>
                          <p:cTn id="44" fill="hold">
                            <p:stCondLst>
                              <p:cond delay="500"/>
                            </p:stCondLst>
                            <p:childTnLst>
                              <p:par>
                                <p:cTn id="45" presetID="1"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par>
                          <p:cTn id="47" fill="hold">
                            <p:stCondLst>
                              <p:cond delay="500"/>
                            </p:stCondLst>
                            <p:childTnLst>
                              <p:par>
                                <p:cTn id="48" presetID="2" presetClass="entr" presetSubtype="4"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ppt_x"/>
                                          </p:val>
                                        </p:tav>
                                        <p:tav tm="100000">
                                          <p:val>
                                            <p:strVal val="#ppt_x"/>
                                          </p:val>
                                        </p:tav>
                                      </p:tavLst>
                                    </p:anim>
                                    <p:anim calcmode="lin" valueType="num">
                                      <p:cBhvr additive="base">
                                        <p:cTn id="51" dur="500" fill="hold"/>
                                        <p:tgtEl>
                                          <p:spTgt spid="14"/>
                                        </p:tgtEl>
                                        <p:attrNameLst>
                                          <p:attrName>ppt_y</p:attrName>
                                        </p:attrNameLst>
                                      </p:cBhvr>
                                      <p:tavLst>
                                        <p:tav tm="0">
                                          <p:val>
                                            <p:strVal val="1+#ppt_h/2"/>
                                          </p:val>
                                        </p:tav>
                                        <p:tav tm="100000">
                                          <p:val>
                                            <p:strVal val="#ppt_y"/>
                                          </p:val>
                                        </p:tav>
                                      </p:tavLst>
                                    </p:anim>
                                  </p:childTnLst>
                                </p:cTn>
                              </p:par>
                            </p:childTnLst>
                          </p:cTn>
                        </p:par>
                        <p:par>
                          <p:cTn id="52" fill="hold">
                            <p:stCondLst>
                              <p:cond delay="1000"/>
                            </p:stCondLst>
                            <p:childTnLst>
                              <p:par>
                                <p:cTn id="53" presetID="1" presetClass="entr" presetSubtype="0" fill="hold" nodeType="afterEffect">
                                  <p:stCondLst>
                                    <p:cond delay="0"/>
                                  </p:stCondLst>
                                  <p:childTnLst>
                                    <p:set>
                                      <p:cBhvr>
                                        <p:cTn id="54" dur="1" fill="hold">
                                          <p:stCondLst>
                                            <p:cond delay="0"/>
                                          </p:stCondLst>
                                        </p:cTn>
                                        <p:tgtEl>
                                          <p:spTgt spid="2867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3" end="3"/>
                                            </p:txEl>
                                          </p:spTgt>
                                        </p:tgtEl>
                                        <p:attrNameLst>
                                          <p:attrName>style.visibility</p:attrName>
                                        </p:attrNameLst>
                                      </p:cBhvr>
                                      <p:to>
                                        <p:strVal val="visible"/>
                                      </p:to>
                                    </p:set>
                                  </p:childTnLst>
                                </p:cTn>
                              </p:par>
                            </p:childTnLst>
                          </p:cTn>
                        </p:par>
                        <p:par>
                          <p:cTn id="59" fill="hold">
                            <p:stCondLst>
                              <p:cond delay="0"/>
                            </p:stCondLst>
                            <p:childTnLst>
                              <p:par>
                                <p:cTn id="60" presetID="2" presetClass="entr" presetSubtype="4"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500"/>
                            </p:stCondLst>
                            <p:childTnLst>
                              <p:par>
                                <p:cTn id="65" presetID="1"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childTnLst>
                          </p:cTn>
                        </p:par>
                        <p:par>
                          <p:cTn id="67" fill="hold">
                            <p:stCondLst>
                              <p:cond delay="500"/>
                            </p:stCondLst>
                            <p:childTnLst>
                              <p:par>
                                <p:cTn id="68" presetID="1" presetClass="entr" presetSubtype="0" fill="hold" nodeType="afterEffect">
                                  <p:stCondLst>
                                    <p:cond delay="0"/>
                                  </p:stCondLst>
                                  <p:childTnLst>
                                    <p:set>
                                      <p:cBhvr>
                                        <p:cTn id="69" dur="1" fill="hold">
                                          <p:stCondLst>
                                            <p:cond delay="0"/>
                                          </p:stCondLst>
                                        </p:cTn>
                                        <p:tgtEl>
                                          <p:spTgt spid="286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Embedded Everywhere</a:t>
            </a:r>
            <a:endParaRPr lang="en-US" dirty="0"/>
          </a:p>
        </p:txBody>
      </p:sp>
      <p:pic>
        <p:nvPicPr>
          <p:cNvPr id="4" name="Picture 5"/>
          <p:cNvPicPr>
            <a:picLocks noChangeAspect="1" noChangeArrowheads="1"/>
          </p:cNvPicPr>
          <p:nvPr/>
        </p:nvPicPr>
        <p:blipFill>
          <a:blip r:embed="rId3"/>
          <a:srcRect/>
          <a:stretch>
            <a:fillRect/>
          </a:stretch>
        </p:blipFill>
        <p:spPr bwMode="auto">
          <a:xfrm>
            <a:off x="500062" y="1607344"/>
            <a:ext cx="3268266" cy="3268266"/>
          </a:xfrm>
          <a:prstGeom prst="rect">
            <a:avLst/>
          </a:prstGeom>
          <a:noFill/>
          <a:ln w="12700">
            <a:noFill/>
            <a:miter lim="800000"/>
            <a:headEnd/>
            <a:tailEnd/>
          </a:ln>
          <a:effectLst>
            <a:outerShdw blurRad="254000" dist="254000" dir="2700000">
              <a:srgbClr val="000000">
                <a:alpha val="43000"/>
              </a:srgbClr>
            </a:outerShdw>
          </a:effectLst>
        </p:spPr>
      </p:pic>
      <p:pic>
        <p:nvPicPr>
          <p:cNvPr id="7" name="Picture 6"/>
          <p:cNvPicPr>
            <a:picLocks noChangeAspect="1"/>
          </p:cNvPicPr>
          <p:nvPr/>
        </p:nvPicPr>
        <p:blipFill>
          <a:blip r:embed="rId4"/>
          <a:stretch>
            <a:fillRect/>
          </a:stretch>
        </p:blipFill>
        <p:spPr>
          <a:xfrm>
            <a:off x="1447800" y="2946797"/>
            <a:ext cx="3303984" cy="2477988"/>
          </a:xfrm>
          <a:prstGeom prst="rect">
            <a:avLst/>
          </a:prstGeom>
          <a:effectLst>
            <a:outerShdw blurRad="254000" dist="254000" dir="2700000">
              <a:srgbClr val="000000">
                <a:alpha val="43000"/>
              </a:srgbClr>
            </a:outerShdw>
          </a:effectLst>
        </p:spPr>
      </p:pic>
      <p:pic>
        <p:nvPicPr>
          <p:cNvPr id="8" name="Picture 7"/>
          <p:cNvPicPr>
            <a:picLocks noChangeAspect="1"/>
          </p:cNvPicPr>
          <p:nvPr/>
        </p:nvPicPr>
        <p:blipFill>
          <a:blip r:embed="rId5"/>
          <a:stretch>
            <a:fillRect/>
          </a:stretch>
        </p:blipFill>
        <p:spPr>
          <a:xfrm>
            <a:off x="4394597" y="1553766"/>
            <a:ext cx="3562597" cy="2571750"/>
          </a:xfrm>
          <a:prstGeom prst="rect">
            <a:avLst/>
          </a:prstGeom>
          <a:effectLst>
            <a:outerShdw blurRad="254000" dist="254000" dir="2700000">
              <a:srgbClr val="000000">
                <a:alpha val="43000"/>
              </a:srgbClr>
            </a:outerShdw>
          </a:effectLst>
        </p:spPr>
      </p:pic>
      <p:sp>
        <p:nvSpPr>
          <p:cNvPr id="9" name="Content Placeholder 2"/>
          <p:cNvSpPr>
            <a:spLocks noGrp="1"/>
          </p:cNvSpPr>
          <p:nvPr>
            <p:ph idx="1"/>
          </p:nvPr>
        </p:nvSpPr>
        <p:spPr>
          <a:xfrm>
            <a:off x="381000" y="5486400"/>
            <a:ext cx="8340328" cy="1214438"/>
          </a:xfrm>
        </p:spPr>
        <p:txBody>
          <a:bodyPr/>
          <a:lstStyle/>
          <a:p>
            <a:r>
              <a:rPr lang="en-US" sz="2400" dirty="0"/>
              <a:t>C</a:t>
            </a:r>
            <a:r>
              <a:rPr lang="en-US" sz="2400" dirty="0" smtClean="0"/>
              <a:t>ritical infrastructure increasingly connected to the web</a:t>
            </a:r>
          </a:p>
          <a:p>
            <a:r>
              <a:rPr lang="en-US" sz="2400" dirty="0"/>
              <a:t>I</a:t>
            </a:r>
            <a:r>
              <a:rPr lang="en-US" sz="2400" dirty="0" smtClean="0"/>
              <a:t>ncreasing integration and “software” everywhere</a:t>
            </a:r>
            <a:endParaRPr lang="en-US" sz="2400" dirty="0"/>
          </a:p>
        </p:txBody>
      </p:sp>
      <p:pic>
        <p:nvPicPr>
          <p:cNvPr id="6" name="Picture 3"/>
          <p:cNvPicPr>
            <a:picLocks noChangeAspect="1" noChangeArrowheads="1"/>
          </p:cNvPicPr>
          <p:nvPr/>
        </p:nvPicPr>
        <p:blipFill>
          <a:blip r:embed="rId6"/>
          <a:srcRect/>
          <a:stretch>
            <a:fillRect/>
          </a:stretch>
        </p:blipFill>
        <p:spPr bwMode="auto">
          <a:xfrm>
            <a:off x="5037534" y="2571722"/>
            <a:ext cx="3630019" cy="2904410"/>
          </a:xfrm>
          <a:prstGeom prst="rect">
            <a:avLst/>
          </a:prstGeom>
          <a:noFill/>
          <a:ln w="12700">
            <a:noFill/>
            <a:miter lim="800000"/>
            <a:headEnd/>
            <a:tailEnd/>
          </a:ln>
          <a:effectLst>
            <a:outerShdw blurRad="254000" dist="254000" dir="2700000">
              <a:srgbClr val="000000">
                <a:alpha val="43000"/>
              </a:srgbClr>
            </a:outerShdw>
          </a:effectLst>
        </p:spPr>
      </p:pic>
      <p:grpSp>
        <p:nvGrpSpPr>
          <p:cNvPr id="11" name="Group 10"/>
          <p:cNvGrpSpPr/>
          <p:nvPr/>
        </p:nvGrpSpPr>
        <p:grpSpPr>
          <a:xfrm>
            <a:off x="0" y="0"/>
            <a:ext cx="9144000" cy="6858000"/>
            <a:chOff x="25400" y="0"/>
            <a:chExt cx="13004800" cy="9753600"/>
          </a:xfrm>
        </p:grpSpPr>
        <p:sp>
          <p:nvSpPr>
            <p:cNvPr id="12" name="Rectangle 11"/>
            <p:cNvSpPr/>
            <p:nvPr/>
          </p:nvSpPr>
          <p:spPr bwMode="auto">
            <a:xfrm>
              <a:off x="25400" y="0"/>
              <a:ext cx="13004800" cy="9753600"/>
            </a:xfrm>
            <a:prstGeom prst="rect">
              <a:avLst/>
            </a:prstGeom>
            <a:solidFill>
              <a:schemeClr val="tx1">
                <a:alpha val="55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642915" eaLnBrk="1" hangingPunct="1"/>
              <a:endParaRPr lang="en-US" sz="3000">
                <a:solidFill>
                  <a:srgbClr val="000000"/>
                </a:solidFill>
                <a:latin typeface="Helvetica Neue Light" pitchFamily="32" charset="0"/>
                <a:ea typeface="ヒラギノ角ゴ ProN W3" pitchFamily="32" charset="-128"/>
                <a:cs typeface="ヒラギノ角ゴ ProN W3" pitchFamily="32" charset="-128"/>
                <a:sym typeface="Helvetica Neue Light" pitchFamily="32" charset="0"/>
              </a:endParaRPr>
            </a:p>
          </p:txBody>
        </p:sp>
        <p:pic>
          <p:nvPicPr>
            <p:cNvPr id="13" name="Picture 12" descr="Picture 1.png"/>
            <p:cNvPicPr>
              <a:picLocks noChangeAspect="1"/>
            </p:cNvPicPr>
            <p:nvPr/>
          </p:nvPicPr>
          <p:blipFill>
            <a:blip r:embed="rId7"/>
            <a:stretch>
              <a:fillRect/>
            </a:stretch>
          </p:blipFill>
          <p:spPr>
            <a:xfrm>
              <a:off x="1320800" y="914400"/>
              <a:ext cx="9969500" cy="7557732"/>
            </a:xfrm>
            <a:prstGeom prst="rect">
              <a:avLst/>
            </a:prstGeom>
          </p:spPr>
        </p:pic>
      </p:grpSp>
      <p:grpSp>
        <p:nvGrpSpPr>
          <p:cNvPr id="17" name="Group 16"/>
          <p:cNvGrpSpPr/>
          <p:nvPr/>
        </p:nvGrpSpPr>
        <p:grpSpPr>
          <a:xfrm>
            <a:off x="0" y="-15160"/>
            <a:ext cx="9144000" cy="6865580"/>
            <a:chOff x="0" y="0"/>
            <a:chExt cx="13004800" cy="9764380"/>
          </a:xfrm>
        </p:grpSpPr>
        <p:sp>
          <p:nvSpPr>
            <p:cNvPr id="18" name="Rectangle 17"/>
            <p:cNvSpPr/>
            <p:nvPr/>
          </p:nvSpPr>
          <p:spPr bwMode="auto">
            <a:xfrm>
              <a:off x="0" y="0"/>
              <a:ext cx="13004800" cy="9753600"/>
            </a:xfrm>
            <a:prstGeom prst="rect">
              <a:avLst/>
            </a:prstGeom>
            <a:solidFill>
              <a:schemeClr val="tx1">
                <a:alpha val="55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642915" eaLnBrk="1" hangingPunct="1"/>
              <a:endParaRPr lang="en-US" sz="3000">
                <a:solidFill>
                  <a:srgbClr val="000000"/>
                </a:solidFill>
                <a:latin typeface="Helvetica Neue Light" pitchFamily="32" charset="0"/>
                <a:ea typeface="ヒラギノ角ゴ ProN W3" pitchFamily="32" charset="-128"/>
                <a:cs typeface="ヒラギノ角ゴ ProN W3" pitchFamily="32" charset="-128"/>
                <a:sym typeface="Helvetica Neue Light" pitchFamily="32" charset="0"/>
              </a:endParaRPr>
            </a:p>
          </p:txBody>
        </p:sp>
        <p:pic>
          <p:nvPicPr>
            <p:cNvPr id="19" name="Picture 18" descr="Picture 1.png"/>
            <p:cNvPicPr>
              <a:picLocks noChangeAspect="1"/>
            </p:cNvPicPr>
            <p:nvPr/>
          </p:nvPicPr>
          <p:blipFill>
            <a:blip r:embed="rId8"/>
            <a:stretch>
              <a:fillRect/>
            </a:stretch>
          </p:blipFill>
          <p:spPr>
            <a:xfrm>
              <a:off x="3073400" y="457200"/>
              <a:ext cx="6553200" cy="9307180"/>
            </a:xfrm>
            <a:prstGeom prst="rect">
              <a:avLst/>
            </a:prstGeom>
          </p:spPr>
        </p:pic>
      </p:grpSp>
      <p:sp>
        <p:nvSpPr>
          <p:cNvPr id="15" name="Rectangle 14"/>
          <p:cNvSpPr/>
          <p:nvPr/>
        </p:nvSpPr>
        <p:spPr bwMode="auto">
          <a:xfrm>
            <a:off x="0" y="-7580"/>
            <a:ext cx="9144000" cy="6865580"/>
          </a:xfrm>
          <a:prstGeom prst="rect">
            <a:avLst/>
          </a:prstGeom>
          <a:solidFill>
            <a:schemeClr val="tx1">
              <a:alpha val="55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642915" eaLnBrk="1" hangingPunct="1"/>
            <a:endParaRPr lang="en-US" sz="3000">
              <a:solidFill>
                <a:srgbClr val="000000"/>
              </a:solidFill>
              <a:latin typeface="Helvetica Neue Light" pitchFamily="32" charset="0"/>
              <a:ea typeface="ヒラギノ角ゴ ProN W3" pitchFamily="32" charset="-128"/>
              <a:cs typeface="ヒラギノ角ゴ ProN W3" pitchFamily="32" charset="-128"/>
              <a:sym typeface="Helvetica Neue Light" pitchFamily="32" charset="0"/>
            </a:endParaRPr>
          </a:p>
        </p:txBody>
      </p:sp>
      <p:grpSp>
        <p:nvGrpSpPr>
          <p:cNvPr id="16" name="Group 15"/>
          <p:cNvGrpSpPr/>
          <p:nvPr/>
        </p:nvGrpSpPr>
        <p:grpSpPr>
          <a:xfrm>
            <a:off x="73233" y="990600"/>
            <a:ext cx="8918367" cy="2525042"/>
            <a:chOff x="73233" y="990600"/>
            <a:chExt cx="8918367" cy="2525042"/>
          </a:xfrm>
        </p:grpSpPr>
        <p:pic>
          <p:nvPicPr>
            <p:cNvPr id="20" name="Picture 19" descr="Picture 2.png"/>
            <p:cNvPicPr>
              <a:picLocks noChangeAspect="1"/>
            </p:cNvPicPr>
            <p:nvPr/>
          </p:nvPicPr>
          <p:blipFill>
            <a:blip r:embed="rId9"/>
            <a:stretch>
              <a:fillRect/>
            </a:stretch>
          </p:blipFill>
          <p:spPr>
            <a:xfrm>
              <a:off x="3124200" y="990600"/>
              <a:ext cx="5867400" cy="2525042"/>
            </a:xfrm>
            <a:prstGeom prst="rect">
              <a:avLst/>
            </a:prstGeom>
            <a:ln>
              <a:solidFill>
                <a:schemeClr val="bg1">
                  <a:lumMod val="75000"/>
                </a:schemeClr>
              </a:solidFill>
            </a:ln>
            <a:effectLst>
              <a:outerShdw blurRad="254000" dist="254000" dir="2700000" algn="tl" rotWithShape="0">
                <a:srgbClr val="000000">
                  <a:alpha val="43000"/>
                </a:srgbClr>
              </a:outerShdw>
            </a:effectLst>
          </p:spPr>
        </p:pic>
        <p:pic>
          <p:nvPicPr>
            <p:cNvPr id="21" name="Picture 20"/>
            <p:cNvPicPr>
              <a:picLocks noChangeAspect="1"/>
            </p:cNvPicPr>
            <p:nvPr/>
          </p:nvPicPr>
          <p:blipFill>
            <a:blip r:embed="rId10"/>
            <a:srcRect l="3600" t="4500" r="27000" b="20250"/>
            <a:stretch>
              <a:fillRect/>
            </a:stretch>
          </p:blipFill>
          <p:spPr>
            <a:xfrm>
              <a:off x="73233" y="990600"/>
              <a:ext cx="2910929" cy="2525042"/>
            </a:xfrm>
            <a:prstGeom prst="rect">
              <a:avLst/>
            </a:prstGeom>
          </p:spPr>
        </p:pic>
      </p:grpSp>
      <p:grpSp>
        <p:nvGrpSpPr>
          <p:cNvPr id="22" name="Group 21"/>
          <p:cNvGrpSpPr/>
          <p:nvPr/>
        </p:nvGrpSpPr>
        <p:grpSpPr>
          <a:xfrm>
            <a:off x="3398" y="3766270"/>
            <a:ext cx="9064401" cy="2734591"/>
            <a:chOff x="0" y="3766270"/>
            <a:chExt cx="9067800" cy="2734591"/>
          </a:xfrm>
        </p:grpSpPr>
        <p:pic>
          <p:nvPicPr>
            <p:cNvPr id="23" name="Picture 22" descr="Picture 1.png"/>
            <p:cNvPicPr>
              <a:picLocks noChangeAspect="1"/>
            </p:cNvPicPr>
            <p:nvPr/>
          </p:nvPicPr>
          <p:blipFill>
            <a:blip r:embed="rId11"/>
            <a:stretch>
              <a:fillRect/>
            </a:stretch>
          </p:blipFill>
          <p:spPr>
            <a:xfrm>
              <a:off x="0" y="3775250"/>
              <a:ext cx="5834925" cy="2725611"/>
            </a:xfrm>
            <a:prstGeom prst="rect">
              <a:avLst/>
            </a:prstGeom>
            <a:ln>
              <a:solidFill>
                <a:schemeClr val="bg1">
                  <a:lumMod val="75000"/>
                </a:schemeClr>
              </a:solidFill>
            </a:ln>
            <a:effectLst>
              <a:outerShdw blurRad="254000" dist="254000" dir="2700000" algn="tl" rotWithShape="0">
                <a:srgbClr val="000000">
                  <a:alpha val="43000"/>
                </a:srgbClr>
              </a:outerShdw>
            </a:effectLst>
          </p:spPr>
        </p:pic>
        <p:pic>
          <p:nvPicPr>
            <p:cNvPr id="24" name="Picture 23"/>
            <p:cNvPicPr>
              <a:picLocks noChangeAspect="1"/>
            </p:cNvPicPr>
            <p:nvPr/>
          </p:nvPicPr>
          <p:blipFill>
            <a:blip r:embed="rId12"/>
            <a:stretch>
              <a:fillRect/>
            </a:stretch>
          </p:blipFill>
          <p:spPr>
            <a:xfrm>
              <a:off x="5902764" y="3766270"/>
              <a:ext cx="3165036" cy="2734591"/>
            </a:xfrm>
            <a:prstGeom prst="rect">
              <a:avLst/>
            </a:prstGeom>
          </p:spPr>
        </p:pic>
      </p:grpSp>
    </p:spTree>
    <p:extLst>
      <p:ext uri="{BB962C8B-B14F-4D97-AF65-F5344CB8AC3E}">
        <p14:creationId xmlns:p14="http://schemas.microsoft.com/office/powerpoint/2010/main" val="2131475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16"/>
                                        </p:tgtEl>
                                      </p:cBhvr>
                                    </p:animEffect>
                                    <p:set>
                                      <p:cBhvr>
                                        <p:cTn id="19" dur="1" fill="hold">
                                          <p:stCondLst>
                                            <p:cond delay="499"/>
                                          </p:stCondLst>
                                        </p:cTn>
                                        <p:tgtEl>
                                          <p:spTgt spid="16"/>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16"/>
                                        </p:tgtEl>
                                      </p:cBhvr>
                                    </p:animEffect>
                                    <p:set>
                                      <p:cBhvr>
                                        <p:cTn id="22" dur="1" fill="hold">
                                          <p:stCondLst>
                                            <p:cond delay="499"/>
                                          </p:stCondLst>
                                        </p:cTn>
                                        <p:tgtEl>
                                          <p:spTgt spid="16"/>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15"/>
                                        </p:tgtEl>
                                      </p:cBhvr>
                                    </p:animEffect>
                                    <p:set>
                                      <p:cBhvr>
                                        <p:cTn id="25" dur="1" fill="hold">
                                          <p:stCondLst>
                                            <p:cond delay="499"/>
                                          </p:stCondLst>
                                        </p:cTn>
                                        <p:tgtEl>
                                          <p:spTgt spid="15"/>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11"/>
                                        </p:tgtEl>
                                      </p:cBhvr>
                                    </p:animEffect>
                                    <p:set>
                                      <p:cBhvr>
                                        <p:cTn id="39" dur="1" fill="hold">
                                          <p:stCondLst>
                                            <p:cond delay="499"/>
                                          </p:stCondLst>
                                        </p:cTn>
                                        <p:tgtEl>
                                          <p:spTgt spid="11"/>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nodeType="clickEffect">
                                  <p:stCondLst>
                                    <p:cond delay="0"/>
                                  </p:stCondLst>
                                  <p:childTnLst>
                                    <p:animEffect transition="out" filter="fade">
                                      <p:cBhvr>
                                        <p:cTn id="52" dur="500"/>
                                        <p:tgtEl>
                                          <p:spTgt spid="17"/>
                                        </p:tgtEl>
                                      </p:cBhvr>
                                    </p:animEffect>
                                    <p:set>
                                      <p:cBhvr>
                                        <p:cTn id="53" dur="1" fill="hold">
                                          <p:stCondLst>
                                            <p:cond delay="499"/>
                                          </p:stCondLst>
                                        </p:cTn>
                                        <p:tgtEl>
                                          <p:spTgt spid="17"/>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AutoShape 20"/>
          <p:cNvSpPr>
            <a:spLocks/>
          </p:cNvSpPr>
          <p:nvPr/>
        </p:nvSpPr>
        <p:spPr bwMode="auto">
          <a:xfrm rot="5400000">
            <a:off x="6206133" y="863799"/>
            <a:ext cx="2303859" cy="2678906"/>
          </a:xfrm>
          <a:custGeom>
            <a:avLst/>
            <a:gdLst>
              <a:gd name="T0" fmla="*/ 1638301 w 21600"/>
              <a:gd name="T1" fmla="*/ 1905000 h 21600"/>
              <a:gd name="T2" fmla="*/ 0 60000 65536"/>
              <a:gd name="T3" fmla="*/ 0 w 21600"/>
              <a:gd name="T4" fmla="*/ 0 h 21600"/>
              <a:gd name="T5" fmla="*/ 21600 w 21600"/>
              <a:gd name="T6" fmla="*/ 21600 h 21600"/>
            </a:gdLst>
            <a:ahLst/>
            <a:cxnLst>
              <a:cxn ang="T2">
                <a:pos x="T0" y="T1"/>
              </a:cxn>
            </a:cxnLst>
            <a:rect l="T3" t="T4" r="T5" b="T6"/>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800000">
              <a:alpha val="45882"/>
            </a:srgbClr>
          </a:solidFill>
          <a:ln w="25400">
            <a:noFill/>
            <a:round/>
            <a:headEnd/>
            <a:tailEnd/>
          </a:ln>
        </p:spPr>
        <p:txBody>
          <a:bodyPr lIns="0" tIns="0" rIns="0" bIns="0">
            <a:prstTxWarp prst="textNoShape">
              <a:avLst/>
            </a:prstTxWarp>
          </a:bodyPr>
          <a:lstStyle/>
          <a:p>
            <a:endParaRPr lang="en-US"/>
          </a:p>
        </p:txBody>
      </p:sp>
      <p:sp>
        <p:nvSpPr>
          <p:cNvPr id="80899" name="Rectangle 1"/>
          <p:cNvSpPr>
            <a:spLocks noGrp="1" noChangeArrowheads="1"/>
          </p:cNvSpPr>
          <p:nvPr>
            <p:ph type="title"/>
          </p:nvPr>
        </p:nvSpPr>
        <p:spPr/>
        <p:txBody>
          <a:bodyPr/>
          <a:lstStyle/>
          <a:p>
            <a:pPr eaLnBrk="1" hangingPunct="1"/>
            <a:r>
              <a:rPr lang="en-US" dirty="0" smtClean="0"/>
              <a:t>GLIFT </a:t>
            </a:r>
            <a:r>
              <a:rPr lang="en-US" dirty="0"/>
              <a:t>Logic Composition</a:t>
            </a:r>
          </a:p>
        </p:txBody>
      </p:sp>
      <p:grpSp>
        <p:nvGrpSpPr>
          <p:cNvPr id="2" name="Group 2"/>
          <p:cNvGrpSpPr>
            <a:grpSpLocks/>
          </p:cNvGrpSpPr>
          <p:nvPr/>
        </p:nvGrpSpPr>
        <p:grpSpPr bwMode="auto">
          <a:xfrm>
            <a:off x="767953" y="3140869"/>
            <a:ext cx="1840632" cy="2366367"/>
            <a:chOff x="0" y="0"/>
            <a:chExt cx="1649" cy="2119"/>
          </a:xfrm>
        </p:grpSpPr>
        <p:sp>
          <p:nvSpPr>
            <p:cNvPr id="25603" name="Line 3"/>
            <p:cNvSpPr>
              <a:spLocks noChangeShapeType="1"/>
            </p:cNvSpPr>
            <p:nvPr/>
          </p:nvSpPr>
          <p:spPr bwMode="auto">
            <a:xfrm rot="10800000" flipH="1">
              <a:off x="709" y="277"/>
              <a:ext cx="0" cy="510"/>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04" name="Line 4"/>
            <p:cNvSpPr>
              <a:spLocks noChangeShapeType="1"/>
            </p:cNvSpPr>
            <p:nvPr/>
          </p:nvSpPr>
          <p:spPr bwMode="auto">
            <a:xfrm rot="10800000" flipH="1">
              <a:off x="455" y="498"/>
              <a:ext cx="0" cy="289"/>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1002" name="Rectangle 5"/>
            <p:cNvSpPr>
              <a:spLocks/>
            </p:cNvSpPr>
            <p:nvPr/>
          </p:nvSpPr>
          <p:spPr bwMode="auto">
            <a:xfrm>
              <a:off x="1413" y="0"/>
              <a:ext cx="228" cy="2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b</a:t>
              </a:r>
            </a:p>
          </p:txBody>
        </p:sp>
        <p:sp>
          <p:nvSpPr>
            <p:cNvPr id="25606" name="Line 6"/>
            <p:cNvSpPr>
              <a:spLocks noChangeShapeType="1"/>
            </p:cNvSpPr>
            <p:nvPr/>
          </p:nvSpPr>
          <p:spPr bwMode="auto">
            <a:xfrm rot="10800000" flipH="1">
              <a:off x="1530" y="289"/>
              <a:ext cx="0" cy="453"/>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1004" name="Rectangle 7"/>
            <p:cNvSpPr>
              <a:spLocks/>
            </p:cNvSpPr>
            <p:nvPr/>
          </p:nvSpPr>
          <p:spPr bwMode="auto">
            <a:xfrm>
              <a:off x="602" y="0"/>
              <a:ext cx="219" cy="2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a</a:t>
              </a:r>
            </a:p>
          </p:txBody>
        </p:sp>
        <p:sp>
          <p:nvSpPr>
            <p:cNvPr id="81005" name="Rectangle 8"/>
            <p:cNvSpPr>
              <a:spLocks/>
            </p:cNvSpPr>
            <p:nvPr/>
          </p:nvSpPr>
          <p:spPr bwMode="auto">
            <a:xfrm>
              <a:off x="903" y="1859"/>
              <a:ext cx="229" cy="2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o</a:t>
              </a:r>
            </a:p>
          </p:txBody>
        </p:sp>
        <p:sp>
          <p:nvSpPr>
            <p:cNvPr id="25609" name="Freeform 9"/>
            <p:cNvSpPr>
              <a:spLocks/>
            </p:cNvSpPr>
            <p:nvPr/>
          </p:nvSpPr>
          <p:spPr bwMode="auto">
            <a:xfrm>
              <a:off x="579" y="1065"/>
              <a:ext cx="313" cy="313"/>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0" name="Line 10"/>
            <p:cNvSpPr>
              <a:spLocks noChangeShapeType="1"/>
            </p:cNvSpPr>
            <p:nvPr/>
          </p:nvSpPr>
          <p:spPr bwMode="auto">
            <a:xfrm rot="10800000" flipH="1">
              <a:off x="1007" y="1685"/>
              <a:ext cx="2" cy="26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1" name="Freeform 11"/>
            <p:cNvSpPr>
              <a:spLocks/>
            </p:cNvSpPr>
            <p:nvPr/>
          </p:nvSpPr>
          <p:spPr bwMode="auto">
            <a:xfrm flipH="1">
              <a:off x="1146" y="1066"/>
              <a:ext cx="313" cy="313"/>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2" name="Freeform 12"/>
            <p:cNvSpPr>
              <a:spLocks/>
            </p:cNvSpPr>
            <p:nvPr/>
          </p:nvSpPr>
          <p:spPr bwMode="auto">
            <a:xfrm>
              <a:off x="191" y="492"/>
              <a:ext cx="1152" cy="197"/>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3" name="Oval 13"/>
            <p:cNvSpPr>
              <a:spLocks/>
            </p:cNvSpPr>
            <p:nvPr/>
          </p:nvSpPr>
          <p:spPr bwMode="auto">
            <a:xfrm>
              <a:off x="440" y="474"/>
              <a:ext cx="29" cy="29"/>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4" name="AutoShape 14"/>
            <p:cNvSpPr>
              <a:spLocks/>
            </p:cNvSpPr>
            <p:nvPr/>
          </p:nvSpPr>
          <p:spPr bwMode="auto">
            <a:xfrm rot="5400000">
              <a:off x="358" y="646"/>
              <a:ext cx="439" cy="410"/>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5" name="AutoShape 15"/>
            <p:cNvSpPr>
              <a:spLocks/>
            </p:cNvSpPr>
            <p:nvPr/>
          </p:nvSpPr>
          <p:spPr bwMode="auto">
            <a:xfrm rot="5400000">
              <a:off x="1225" y="642"/>
              <a:ext cx="438" cy="410"/>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16" name="AutoShape 16"/>
            <p:cNvSpPr>
              <a:spLocks/>
            </p:cNvSpPr>
            <p:nvPr/>
          </p:nvSpPr>
          <p:spPr bwMode="auto">
            <a:xfrm rot="5400000">
              <a:off x="756" y="1352"/>
              <a:ext cx="501" cy="436"/>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1014" name="Rectangle 17"/>
            <p:cNvSpPr>
              <a:spLocks/>
            </p:cNvSpPr>
            <p:nvPr/>
          </p:nvSpPr>
          <p:spPr bwMode="auto">
            <a:xfrm>
              <a:off x="0" y="312"/>
              <a:ext cx="219" cy="261"/>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18" name="Oval 18"/>
            <p:cNvSpPr>
              <a:spLocks/>
            </p:cNvSpPr>
            <p:nvPr/>
          </p:nvSpPr>
          <p:spPr bwMode="auto">
            <a:xfrm>
              <a:off x="1309" y="556"/>
              <a:ext cx="69" cy="63"/>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grpSp>
      <p:sp>
        <p:nvSpPr>
          <p:cNvPr id="80901" name="AutoShape 20"/>
          <p:cNvSpPr>
            <a:spLocks/>
          </p:cNvSpPr>
          <p:nvPr/>
        </p:nvSpPr>
        <p:spPr bwMode="auto">
          <a:xfrm rot="5400000">
            <a:off x="3420071" y="863799"/>
            <a:ext cx="2303859" cy="2678906"/>
          </a:xfrm>
          <a:custGeom>
            <a:avLst/>
            <a:gdLst>
              <a:gd name="T0" fmla="*/ 1638301 w 21600"/>
              <a:gd name="T1" fmla="*/ 1905000 h 21600"/>
              <a:gd name="T2" fmla="*/ 0 60000 65536"/>
              <a:gd name="T3" fmla="*/ 0 w 21600"/>
              <a:gd name="T4" fmla="*/ 0 h 21600"/>
              <a:gd name="T5" fmla="*/ 21600 w 21600"/>
              <a:gd name="T6" fmla="*/ 21600 h 21600"/>
            </a:gdLst>
            <a:ahLst/>
            <a:cxnLst>
              <a:cxn ang="T2">
                <a:pos x="T0" y="T1"/>
              </a:cxn>
            </a:cxnLst>
            <a:rect l="T3" t="T4" r="T5" b="T6"/>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800000">
              <a:alpha val="45882"/>
            </a:srgbClr>
          </a:solidFill>
          <a:ln w="25400">
            <a:noFill/>
            <a:round/>
            <a:headEnd/>
            <a:tailEnd/>
          </a:ln>
        </p:spPr>
        <p:txBody>
          <a:bodyPr lIns="0" tIns="0" rIns="0" bIns="0">
            <a:prstTxWarp prst="textNoShape">
              <a:avLst/>
            </a:prstTxWarp>
          </a:bodyPr>
          <a:lstStyle/>
          <a:p>
            <a:endParaRPr lang="en-US"/>
          </a:p>
        </p:txBody>
      </p:sp>
      <p:sp>
        <p:nvSpPr>
          <p:cNvPr id="80902" name="AutoShape 22"/>
          <p:cNvSpPr>
            <a:spLocks/>
          </p:cNvSpPr>
          <p:nvPr/>
        </p:nvSpPr>
        <p:spPr bwMode="auto">
          <a:xfrm rot="5400000">
            <a:off x="4759523" y="3381970"/>
            <a:ext cx="2411016" cy="2786063"/>
          </a:xfrm>
          <a:custGeom>
            <a:avLst/>
            <a:gdLst>
              <a:gd name="T0" fmla="*/ 1714500 w 21600"/>
              <a:gd name="T1" fmla="*/ 198120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800000">
              <a:alpha val="45882"/>
            </a:srgbClr>
          </a:solidFill>
          <a:ln w="25400">
            <a:noFill/>
            <a:round/>
            <a:headEnd/>
            <a:tailEnd/>
          </a:ln>
        </p:spPr>
        <p:txBody>
          <a:bodyPr lIns="0" tIns="0" rIns="0" bIns="0">
            <a:prstTxWarp prst="textNoShape">
              <a:avLst/>
            </a:prstTxWarp>
          </a:bodyPr>
          <a:lstStyle/>
          <a:p>
            <a:endParaRPr lang="en-US"/>
          </a:p>
        </p:txBody>
      </p:sp>
      <p:grpSp>
        <p:nvGrpSpPr>
          <p:cNvPr id="3" name="Group 23"/>
          <p:cNvGrpSpPr>
            <a:grpSpLocks/>
          </p:cNvGrpSpPr>
          <p:nvPr/>
        </p:nvGrpSpPr>
        <p:grpSpPr bwMode="auto">
          <a:xfrm>
            <a:off x="4625578" y="3220121"/>
            <a:ext cx="2661047" cy="2644303"/>
            <a:chOff x="0" y="0"/>
            <a:chExt cx="2384" cy="2368"/>
          </a:xfrm>
        </p:grpSpPr>
        <p:sp>
          <p:nvSpPr>
            <p:cNvPr id="25624" name="Freeform 24"/>
            <p:cNvSpPr>
              <a:spLocks/>
            </p:cNvSpPr>
            <p:nvPr/>
          </p:nvSpPr>
          <p:spPr bwMode="auto">
            <a:xfrm flipH="1">
              <a:off x="2060" y="0"/>
              <a:ext cx="324" cy="885"/>
            </a:xfrm>
            <a:custGeom>
              <a:avLst/>
              <a:gdLst/>
              <a:ahLst/>
              <a:cxnLst>
                <a:cxn ang="0">
                  <a:pos x="21600" y="21600"/>
                </a:cxn>
                <a:cxn ang="0">
                  <a:pos x="21381" y="6241"/>
                </a:cxn>
                <a:cxn ang="0">
                  <a:pos x="0" y="6241"/>
                </a:cxn>
                <a:cxn ang="0">
                  <a:pos x="0" y="0"/>
                </a:cxn>
              </a:cxnLst>
              <a:rect l="0" t="0" r="r" b="b"/>
              <a:pathLst>
                <a:path w="21600" h="21600">
                  <a:moveTo>
                    <a:pt x="21600" y="21600"/>
                  </a:moveTo>
                  <a:lnTo>
                    <a:pt x="21381" y="6241"/>
                  </a:lnTo>
                  <a:lnTo>
                    <a:pt x="0" y="6241"/>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5" name="Line 25"/>
            <p:cNvSpPr>
              <a:spLocks noChangeShapeType="1"/>
            </p:cNvSpPr>
            <p:nvPr/>
          </p:nvSpPr>
          <p:spPr bwMode="auto">
            <a:xfrm rot="10800000">
              <a:off x="1046" y="483"/>
              <a:ext cx="0" cy="421"/>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6" name="Line 26"/>
            <p:cNvSpPr>
              <a:spLocks noChangeShapeType="1"/>
            </p:cNvSpPr>
            <p:nvPr/>
          </p:nvSpPr>
          <p:spPr bwMode="auto">
            <a:xfrm rot="10800000" flipH="1">
              <a:off x="1310" y="592"/>
              <a:ext cx="1" cy="241"/>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7" name="Line 27"/>
            <p:cNvSpPr>
              <a:spLocks noChangeShapeType="1"/>
            </p:cNvSpPr>
            <p:nvPr/>
          </p:nvSpPr>
          <p:spPr bwMode="auto">
            <a:xfrm rot="10800000" flipH="1">
              <a:off x="1185" y="1119"/>
              <a:ext cx="0" cy="37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8" name="Freeform 28"/>
            <p:cNvSpPr>
              <a:spLocks/>
            </p:cNvSpPr>
            <p:nvPr/>
          </p:nvSpPr>
          <p:spPr bwMode="auto">
            <a:xfrm flipH="1">
              <a:off x="0" y="34"/>
              <a:ext cx="304" cy="864"/>
            </a:xfrm>
            <a:custGeom>
              <a:avLst/>
              <a:gdLst/>
              <a:ahLst/>
              <a:cxnLst>
                <a:cxn ang="0">
                  <a:pos x="0" y="21600"/>
                </a:cxn>
                <a:cxn ang="0">
                  <a:pos x="0" y="5540"/>
                </a:cxn>
                <a:cxn ang="0">
                  <a:pos x="21600" y="5540"/>
                </a:cxn>
                <a:cxn ang="0">
                  <a:pos x="21600" y="0"/>
                </a:cxn>
              </a:cxnLst>
              <a:rect l="0" t="0" r="r" b="b"/>
              <a:pathLst>
                <a:path w="21600" h="21600">
                  <a:moveTo>
                    <a:pt x="0" y="21600"/>
                  </a:moveTo>
                  <a:lnTo>
                    <a:pt x="0" y="5540"/>
                  </a:lnTo>
                  <a:lnTo>
                    <a:pt x="21600" y="5540"/>
                  </a:lnTo>
                  <a:lnTo>
                    <a:pt x="2160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29" name="Freeform 29"/>
            <p:cNvSpPr>
              <a:spLocks/>
            </p:cNvSpPr>
            <p:nvPr/>
          </p:nvSpPr>
          <p:spPr bwMode="auto">
            <a:xfrm flipH="1">
              <a:off x="1329" y="1173"/>
              <a:ext cx="603" cy="324"/>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0" name="Line 30"/>
            <p:cNvSpPr>
              <a:spLocks noChangeShapeType="1"/>
            </p:cNvSpPr>
            <p:nvPr/>
          </p:nvSpPr>
          <p:spPr bwMode="auto">
            <a:xfrm rot="10800000">
              <a:off x="1172" y="1813"/>
              <a:ext cx="1" cy="277"/>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1" name="Freeform 31"/>
            <p:cNvSpPr>
              <a:spLocks/>
            </p:cNvSpPr>
            <p:nvPr/>
          </p:nvSpPr>
          <p:spPr bwMode="auto">
            <a:xfrm>
              <a:off x="438" y="1173"/>
              <a:ext cx="604" cy="325"/>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2" name="Oval 32"/>
            <p:cNvSpPr>
              <a:spLocks/>
            </p:cNvSpPr>
            <p:nvPr/>
          </p:nvSpPr>
          <p:spPr bwMode="auto">
            <a:xfrm flipH="1">
              <a:off x="1277" y="658"/>
              <a:ext cx="72"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3" name="Freeform 33"/>
            <p:cNvSpPr>
              <a:spLocks/>
            </p:cNvSpPr>
            <p:nvPr/>
          </p:nvSpPr>
          <p:spPr bwMode="auto">
            <a:xfrm flipH="1">
              <a:off x="546" y="592"/>
              <a:ext cx="1512" cy="192"/>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4" name="Freeform 34"/>
            <p:cNvSpPr>
              <a:spLocks/>
            </p:cNvSpPr>
            <p:nvPr/>
          </p:nvSpPr>
          <p:spPr bwMode="auto">
            <a:xfrm>
              <a:off x="297" y="484"/>
              <a:ext cx="1536" cy="232"/>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5" name="Oval 35"/>
            <p:cNvSpPr>
              <a:spLocks/>
            </p:cNvSpPr>
            <p:nvPr/>
          </p:nvSpPr>
          <p:spPr bwMode="auto">
            <a:xfrm flipH="1">
              <a:off x="2046" y="574"/>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6" name="Oval 36"/>
            <p:cNvSpPr>
              <a:spLocks/>
            </p:cNvSpPr>
            <p:nvPr/>
          </p:nvSpPr>
          <p:spPr bwMode="auto">
            <a:xfrm flipH="1">
              <a:off x="1293" y="580"/>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7" name="AutoShape 37"/>
            <p:cNvSpPr>
              <a:spLocks/>
            </p:cNvSpPr>
            <p:nvPr/>
          </p:nvSpPr>
          <p:spPr bwMode="auto">
            <a:xfrm rot="16200000" flipH="1">
              <a:off x="1708" y="739"/>
              <a:ext cx="452"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8" name="AutoShape 38"/>
            <p:cNvSpPr>
              <a:spLocks/>
            </p:cNvSpPr>
            <p:nvPr/>
          </p:nvSpPr>
          <p:spPr bwMode="auto">
            <a:xfrm rot="16200000" flipH="1">
              <a:off x="956" y="741"/>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39" name="AutoShape 39"/>
            <p:cNvSpPr>
              <a:spLocks/>
            </p:cNvSpPr>
            <p:nvPr/>
          </p:nvSpPr>
          <p:spPr bwMode="auto">
            <a:xfrm rot="16200000" flipH="1">
              <a:off x="203" y="740"/>
              <a:ext cx="452"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0" name="AutoShape 40"/>
            <p:cNvSpPr>
              <a:spLocks/>
            </p:cNvSpPr>
            <p:nvPr/>
          </p:nvSpPr>
          <p:spPr bwMode="auto">
            <a:xfrm rot="16200000" flipH="1">
              <a:off x="922" y="1451"/>
              <a:ext cx="517" cy="450"/>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91" name="Rectangle 41"/>
            <p:cNvSpPr>
              <a:spLocks/>
            </p:cNvSpPr>
            <p:nvPr/>
          </p:nvSpPr>
          <p:spPr bwMode="auto">
            <a:xfrm>
              <a:off x="1159" y="2098"/>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92" name="Rectangle 42"/>
            <p:cNvSpPr>
              <a:spLocks/>
            </p:cNvSpPr>
            <p:nvPr/>
          </p:nvSpPr>
          <p:spPr bwMode="auto">
            <a:xfrm>
              <a:off x="1015" y="2008"/>
              <a:ext cx="236" cy="27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o</a:t>
              </a:r>
            </a:p>
          </p:txBody>
        </p:sp>
        <p:sp>
          <p:nvSpPr>
            <p:cNvPr id="25643" name="Oval 43"/>
            <p:cNvSpPr>
              <a:spLocks/>
            </p:cNvSpPr>
            <p:nvPr/>
          </p:nvSpPr>
          <p:spPr bwMode="auto">
            <a:xfrm flipH="1">
              <a:off x="287" y="464"/>
              <a:ext cx="30" cy="29"/>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4" name="Oval 44"/>
            <p:cNvSpPr>
              <a:spLocks/>
            </p:cNvSpPr>
            <p:nvPr/>
          </p:nvSpPr>
          <p:spPr bwMode="auto">
            <a:xfrm flipH="1">
              <a:off x="1032" y="464"/>
              <a:ext cx="29" cy="29"/>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5" name="Oval 45"/>
            <p:cNvSpPr>
              <a:spLocks/>
            </p:cNvSpPr>
            <p:nvPr/>
          </p:nvSpPr>
          <p:spPr bwMode="auto">
            <a:xfrm flipH="1">
              <a:off x="264" y="656"/>
              <a:ext cx="71" cy="65"/>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6" name="Line 46"/>
            <p:cNvSpPr>
              <a:spLocks noChangeShapeType="1"/>
            </p:cNvSpPr>
            <p:nvPr/>
          </p:nvSpPr>
          <p:spPr bwMode="auto">
            <a:xfrm rot="10800000">
              <a:off x="432" y="151"/>
              <a:ext cx="0" cy="517"/>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7" name="Line 47"/>
            <p:cNvSpPr>
              <a:spLocks noChangeShapeType="1"/>
            </p:cNvSpPr>
            <p:nvPr/>
          </p:nvSpPr>
          <p:spPr bwMode="auto">
            <a:xfrm rot="10800000">
              <a:off x="1184" y="168"/>
              <a:ext cx="0" cy="50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8" name="Oval 48"/>
            <p:cNvSpPr>
              <a:spLocks/>
            </p:cNvSpPr>
            <p:nvPr/>
          </p:nvSpPr>
          <p:spPr bwMode="auto">
            <a:xfrm flipH="1">
              <a:off x="1144" y="656"/>
              <a:ext cx="71" cy="65"/>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49" name="Oval 49"/>
            <p:cNvSpPr>
              <a:spLocks/>
            </p:cNvSpPr>
            <p:nvPr/>
          </p:nvSpPr>
          <p:spPr bwMode="auto">
            <a:xfrm flipH="1">
              <a:off x="392" y="656"/>
              <a:ext cx="71" cy="65"/>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grpSp>
      <p:grpSp>
        <p:nvGrpSpPr>
          <p:cNvPr id="4" name="Group 55"/>
          <p:cNvGrpSpPr>
            <a:grpSpLocks/>
          </p:cNvGrpSpPr>
          <p:nvPr/>
        </p:nvGrpSpPr>
        <p:grpSpPr bwMode="auto">
          <a:xfrm>
            <a:off x="3508251" y="1121644"/>
            <a:ext cx="2241352" cy="2159867"/>
            <a:chOff x="0" y="0"/>
            <a:chExt cx="2007" cy="1934"/>
          </a:xfrm>
        </p:grpSpPr>
        <p:sp>
          <p:nvSpPr>
            <p:cNvPr id="25656" name="Line 56"/>
            <p:cNvSpPr>
              <a:spLocks noChangeShapeType="1"/>
            </p:cNvSpPr>
            <p:nvPr/>
          </p:nvSpPr>
          <p:spPr bwMode="auto">
            <a:xfrm rot="10800000" flipH="1">
              <a:off x="385" y="279"/>
              <a:ext cx="0" cy="6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57" name="Line 57"/>
            <p:cNvSpPr>
              <a:spLocks noChangeShapeType="1"/>
            </p:cNvSpPr>
            <p:nvPr/>
          </p:nvSpPr>
          <p:spPr bwMode="auto">
            <a:xfrm rot="10800000" flipH="1">
              <a:off x="123" y="279"/>
              <a:ext cx="0" cy="6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58" name="Line 58"/>
            <p:cNvSpPr>
              <a:spLocks noChangeShapeType="1"/>
            </p:cNvSpPr>
            <p:nvPr/>
          </p:nvSpPr>
          <p:spPr bwMode="auto">
            <a:xfrm rot="10800000" flipH="1">
              <a:off x="1137" y="280"/>
              <a:ext cx="0" cy="62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59" name="Line 59"/>
            <p:cNvSpPr>
              <a:spLocks noChangeShapeType="1"/>
            </p:cNvSpPr>
            <p:nvPr/>
          </p:nvSpPr>
          <p:spPr bwMode="auto">
            <a:xfrm rot="10800000">
              <a:off x="872" y="592"/>
              <a:ext cx="1" cy="241"/>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51" name="Rectangle 60"/>
            <p:cNvSpPr>
              <a:spLocks/>
            </p:cNvSpPr>
            <p:nvPr/>
          </p:nvSpPr>
          <p:spPr bwMode="auto">
            <a:xfrm>
              <a:off x="1021" y="0"/>
              <a:ext cx="23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a</a:t>
              </a:r>
            </a:p>
          </p:txBody>
        </p:sp>
        <p:sp>
          <p:nvSpPr>
            <p:cNvPr id="25661" name="Line 61"/>
            <p:cNvSpPr>
              <a:spLocks noChangeShapeType="1"/>
            </p:cNvSpPr>
            <p:nvPr/>
          </p:nvSpPr>
          <p:spPr bwMode="auto">
            <a:xfrm rot="10800000" flipH="1">
              <a:off x="998" y="1119"/>
              <a:ext cx="0" cy="377"/>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62" name="Line 62"/>
            <p:cNvSpPr>
              <a:spLocks noChangeShapeType="1"/>
            </p:cNvSpPr>
            <p:nvPr/>
          </p:nvSpPr>
          <p:spPr bwMode="auto">
            <a:xfrm rot="10800000" flipH="1">
              <a:off x="1890" y="280"/>
              <a:ext cx="0" cy="61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54" name="Rectangle 63"/>
            <p:cNvSpPr>
              <a:spLocks/>
            </p:cNvSpPr>
            <p:nvPr/>
          </p:nvSpPr>
          <p:spPr bwMode="auto">
            <a:xfrm>
              <a:off x="1781" y="0"/>
              <a:ext cx="22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64" name="Freeform 64"/>
            <p:cNvSpPr>
              <a:spLocks/>
            </p:cNvSpPr>
            <p:nvPr/>
          </p:nvSpPr>
          <p:spPr bwMode="auto">
            <a:xfrm>
              <a:off x="251" y="1173"/>
              <a:ext cx="603" cy="323"/>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56" name="Rectangle 65"/>
            <p:cNvSpPr>
              <a:spLocks/>
            </p:cNvSpPr>
            <p:nvPr/>
          </p:nvSpPr>
          <p:spPr bwMode="auto">
            <a:xfrm>
              <a:off x="326" y="0"/>
              <a:ext cx="23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a</a:t>
              </a:r>
            </a:p>
          </p:txBody>
        </p:sp>
        <p:sp>
          <p:nvSpPr>
            <p:cNvPr id="80957" name="Rectangle 66"/>
            <p:cNvSpPr>
              <a:spLocks/>
            </p:cNvSpPr>
            <p:nvPr/>
          </p:nvSpPr>
          <p:spPr bwMode="auto">
            <a:xfrm>
              <a:off x="448" y="107"/>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58" name="Rectangle 67"/>
            <p:cNvSpPr>
              <a:spLocks/>
            </p:cNvSpPr>
            <p:nvPr/>
          </p:nvSpPr>
          <p:spPr bwMode="auto">
            <a:xfrm>
              <a:off x="133" y="108"/>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59" name="Rectangle 68"/>
            <p:cNvSpPr>
              <a:spLocks/>
            </p:cNvSpPr>
            <p:nvPr/>
          </p:nvSpPr>
          <p:spPr bwMode="auto">
            <a:xfrm>
              <a:off x="0" y="0"/>
              <a:ext cx="22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69" name="Freeform 69"/>
            <p:cNvSpPr>
              <a:spLocks/>
            </p:cNvSpPr>
            <p:nvPr/>
          </p:nvSpPr>
          <p:spPr bwMode="auto">
            <a:xfrm flipH="1">
              <a:off x="1141" y="1173"/>
              <a:ext cx="604" cy="324"/>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0" name="Oval 70"/>
            <p:cNvSpPr>
              <a:spLocks/>
            </p:cNvSpPr>
            <p:nvPr/>
          </p:nvSpPr>
          <p:spPr bwMode="auto">
            <a:xfrm>
              <a:off x="962" y="658"/>
              <a:ext cx="73"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1" name="Oval 71"/>
            <p:cNvSpPr>
              <a:spLocks/>
            </p:cNvSpPr>
            <p:nvPr/>
          </p:nvSpPr>
          <p:spPr bwMode="auto">
            <a:xfrm>
              <a:off x="1608" y="658"/>
              <a:ext cx="71"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2" name="Line 72"/>
            <p:cNvSpPr>
              <a:spLocks noChangeShapeType="1"/>
            </p:cNvSpPr>
            <p:nvPr/>
          </p:nvSpPr>
          <p:spPr bwMode="auto">
            <a:xfrm rot="10800000" flipH="1">
              <a:off x="998" y="460"/>
              <a:ext cx="0" cy="2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3" name="Freeform 73"/>
            <p:cNvSpPr>
              <a:spLocks/>
            </p:cNvSpPr>
            <p:nvPr/>
          </p:nvSpPr>
          <p:spPr bwMode="auto">
            <a:xfrm>
              <a:off x="125" y="592"/>
              <a:ext cx="1512" cy="60"/>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4" name="Freeform 74"/>
            <p:cNvSpPr>
              <a:spLocks/>
            </p:cNvSpPr>
            <p:nvPr/>
          </p:nvSpPr>
          <p:spPr bwMode="auto">
            <a:xfrm>
              <a:off x="382" y="460"/>
              <a:ext cx="1375" cy="312"/>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5" name="Oval 75"/>
            <p:cNvSpPr>
              <a:spLocks/>
            </p:cNvSpPr>
            <p:nvPr/>
          </p:nvSpPr>
          <p:spPr bwMode="auto">
            <a:xfrm>
              <a:off x="107" y="574"/>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6" name="Oval 76"/>
            <p:cNvSpPr>
              <a:spLocks/>
            </p:cNvSpPr>
            <p:nvPr/>
          </p:nvSpPr>
          <p:spPr bwMode="auto">
            <a:xfrm>
              <a:off x="376" y="448"/>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7" name="Oval 77"/>
            <p:cNvSpPr>
              <a:spLocks/>
            </p:cNvSpPr>
            <p:nvPr/>
          </p:nvSpPr>
          <p:spPr bwMode="auto">
            <a:xfrm>
              <a:off x="860" y="580"/>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8" name="Oval 78"/>
            <p:cNvSpPr>
              <a:spLocks/>
            </p:cNvSpPr>
            <p:nvPr/>
          </p:nvSpPr>
          <p:spPr bwMode="auto">
            <a:xfrm>
              <a:off x="986" y="448"/>
              <a:ext cx="31"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79" name="AutoShape 79"/>
            <p:cNvSpPr>
              <a:spLocks/>
            </p:cNvSpPr>
            <p:nvPr/>
          </p:nvSpPr>
          <p:spPr bwMode="auto">
            <a:xfrm rot="5400000">
              <a:off x="22" y="740"/>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0" name="AutoShape 80"/>
            <p:cNvSpPr>
              <a:spLocks/>
            </p:cNvSpPr>
            <p:nvPr/>
          </p:nvSpPr>
          <p:spPr bwMode="auto">
            <a:xfrm rot="5400000">
              <a:off x="774" y="740"/>
              <a:ext cx="454" cy="424"/>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dirty="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1" name="AutoShape 81"/>
            <p:cNvSpPr>
              <a:spLocks/>
            </p:cNvSpPr>
            <p:nvPr/>
          </p:nvSpPr>
          <p:spPr bwMode="auto">
            <a:xfrm rot="5400000">
              <a:off x="1527" y="741"/>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2" name="AutoShape 82"/>
            <p:cNvSpPr>
              <a:spLocks/>
            </p:cNvSpPr>
            <p:nvPr/>
          </p:nvSpPr>
          <p:spPr bwMode="auto">
            <a:xfrm rot="5400000">
              <a:off x="744" y="1450"/>
              <a:ext cx="517" cy="451"/>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grpSp>
      <p:grpSp>
        <p:nvGrpSpPr>
          <p:cNvPr id="5" name="Group 83"/>
          <p:cNvGrpSpPr>
            <a:grpSpLocks/>
          </p:cNvGrpSpPr>
          <p:nvPr/>
        </p:nvGrpSpPr>
        <p:grpSpPr bwMode="auto">
          <a:xfrm>
            <a:off x="6161484" y="1094855"/>
            <a:ext cx="2241352" cy="2159867"/>
            <a:chOff x="0" y="0"/>
            <a:chExt cx="2007" cy="1934"/>
          </a:xfrm>
        </p:grpSpPr>
        <p:sp>
          <p:nvSpPr>
            <p:cNvPr id="25684" name="Line 84"/>
            <p:cNvSpPr>
              <a:spLocks noChangeShapeType="1"/>
            </p:cNvSpPr>
            <p:nvPr/>
          </p:nvSpPr>
          <p:spPr bwMode="auto">
            <a:xfrm rot="10800000" flipH="1">
              <a:off x="385" y="279"/>
              <a:ext cx="0" cy="6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5" name="Line 85"/>
            <p:cNvSpPr>
              <a:spLocks noChangeShapeType="1"/>
            </p:cNvSpPr>
            <p:nvPr/>
          </p:nvSpPr>
          <p:spPr bwMode="auto">
            <a:xfrm rot="10800000" flipH="1">
              <a:off x="123" y="279"/>
              <a:ext cx="0" cy="6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6" name="Line 86"/>
            <p:cNvSpPr>
              <a:spLocks noChangeShapeType="1"/>
            </p:cNvSpPr>
            <p:nvPr/>
          </p:nvSpPr>
          <p:spPr bwMode="auto">
            <a:xfrm rot="10800000" flipH="1">
              <a:off x="1137" y="280"/>
              <a:ext cx="0" cy="62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87" name="Line 87"/>
            <p:cNvSpPr>
              <a:spLocks noChangeShapeType="1"/>
            </p:cNvSpPr>
            <p:nvPr/>
          </p:nvSpPr>
          <p:spPr bwMode="auto">
            <a:xfrm rot="10800000">
              <a:off x="872" y="592"/>
              <a:ext cx="1" cy="241"/>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24" name="Rectangle 88"/>
            <p:cNvSpPr>
              <a:spLocks/>
            </p:cNvSpPr>
            <p:nvPr/>
          </p:nvSpPr>
          <p:spPr bwMode="auto">
            <a:xfrm>
              <a:off x="1021" y="0"/>
              <a:ext cx="23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b</a:t>
              </a:r>
            </a:p>
          </p:txBody>
        </p:sp>
        <p:sp>
          <p:nvSpPr>
            <p:cNvPr id="25689" name="Line 89"/>
            <p:cNvSpPr>
              <a:spLocks noChangeShapeType="1"/>
            </p:cNvSpPr>
            <p:nvPr/>
          </p:nvSpPr>
          <p:spPr bwMode="auto">
            <a:xfrm rot="10800000" flipH="1">
              <a:off x="998" y="1119"/>
              <a:ext cx="0" cy="377"/>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90" name="Line 90"/>
            <p:cNvSpPr>
              <a:spLocks noChangeShapeType="1"/>
            </p:cNvSpPr>
            <p:nvPr/>
          </p:nvSpPr>
          <p:spPr bwMode="auto">
            <a:xfrm rot="10800000" flipH="1">
              <a:off x="1890" y="280"/>
              <a:ext cx="0" cy="618"/>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27" name="Rectangle 91"/>
            <p:cNvSpPr>
              <a:spLocks/>
            </p:cNvSpPr>
            <p:nvPr/>
          </p:nvSpPr>
          <p:spPr bwMode="auto">
            <a:xfrm>
              <a:off x="1781" y="0"/>
              <a:ext cx="22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92" name="Freeform 92"/>
            <p:cNvSpPr>
              <a:spLocks/>
            </p:cNvSpPr>
            <p:nvPr/>
          </p:nvSpPr>
          <p:spPr bwMode="auto">
            <a:xfrm>
              <a:off x="251" y="1173"/>
              <a:ext cx="603" cy="323"/>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29" name="Rectangle 93"/>
            <p:cNvSpPr>
              <a:spLocks/>
            </p:cNvSpPr>
            <p:nvPr/>
          </p:nvSpPr>
          <p:spPr bwMode="auto">
            <a:xfrm>
              <a:off x="310" y="0"/>
              <a:ext cx="23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b</a:t>
              </a:r>
            </a:p>
          </p:txBody>
        </p:sp>
        <p:sp>
          <p:nvSpPr>
            <p:cNvPr id="80930" name="Rectangle 94"/>
            <p:cNvSpPr>
              <a:spLocks/>
            </p:cNvSpPr>
            <p:nvPr/>
          </p:nvSpPr>
          <p:spPr bwMode="auto">
            <a:xfrm>
              <a:off x="448" y="107"/>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31" name="Rectangle 95"/>
            <p:cNvSpPr>
              <a:spLocks/>
            </p:cNvSpPr>
            <p:nvPr/>
          </p:nvSpPr>
          <p:spPr bwMode="auto">
            <a:xfrm>
              <a:off x="133" y="108"/>
              <a:ext cx="335" cy="270"/>
            </a:xfrm>
            <a:prstGeom prst="rect">
              <a:avLst/>
            </a:prstGeom>
            <a:noFill/>
            <a:ln w="12700">
              <a:noFill/>
              <a:miter lim="800000"/>
              <a:headEnd/>
              <a:tailEnd/>
            </a:ln>
          </p:spPr>
          <p:txBody>
            <a:bodyPr lIns="0" tIns="0" rIns="40639" bIns="0">
              <a:prstTxWarp prst="textNoShape">
                <a:avLst/>
              </a:prstTxWarp>
            </a:bodyPr>
            <a:lstStyle/>
            <a:p>
              <a:pPr marL="27905"/>
              <a:r>
                <a:rPr lang="en-US" sz="1700">
                  <a:latin typeface="Helvetica Neue" pitchFamily="-112" charset="0"/>
                  <a:ea typeface="Helvetica Neue" pitchFamily="-112" charset="0"/>
                  <a:cs typeface="Helvetica Neue" pitchFamily="-112" charset="0"/>
                  <a:sym typeface="Helvetica Neue" pitchFamily="-112" charset="0"/>
                </a:rPr>
                <a:t>t</a:t>
              </a:r>
            </a:p>
          </p:txBody>
        </p:sp>
        <p:sp>
          <p:nvSpPr>
            <p:cNvPr id="80932" name="Rectangle 96"/>
            <p:cNvSpPr>
              <a:spLocks/>
            </p:cNvSpPr>
            <p:nvPr/>
          </p:nvSpPr>
          <p:spPr bwMode="auto">
            <a:xfrm>
              <a:off x="0" y="0"/>
              <a:ext cx="226" cy="26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25697" name="Freeform 97"/>
            <p:cNvSpPr>
              <a:spLocks/>
            </p:cNvSpPr>
            <p:nvPr/>
          </p:nvSpPr>
          <p:spPr bwMode="auto">
            <a:xfrm flipH="1">
              <a:off x="1141" y="1173"/>
              <a:ext cx="604" cy="324"/>
            </a:xfrm>
            <a:custGeom>
              <a:avLst/>
              <a:gdLst/>
              <a:ahLst/>
              <a:cxnLst>
                <a:cxn ang="0">
                  <a:pos x="21600" y="21600"/>
                </a:cxn>
                <a:cxn ang="0">
                  <a:pos x="21600" y="10510"/>
                </a:cxn>
                <a:cxn ang="0">
                  <a:pos x="0" y="10510"/>
                </a:cxn>
                <a:cxn ang="0">
                  <a:pos x="0" y="0"/>
                </a:cxn>
              </a:cxnLst>
              <a:rect l="0" t="0" r="r" b="b"/>
              <a:pathLst>
                <a:path w="21600" h="21600">
                  <a:moveTo>
                    <a:pt x="21600" y="21600"/>
                  </a:moveTo>
                  <a:lnTo>
                    <a:pt x="21600" y="10510"/>
                  </a:lnTo>
                  <a:lnTo>
                    <a:pt x="0" y="10510"/>
                  </a:lnTo>
                  <a:lnTo>
                    <a:pt x="0" y="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98" name="Oval 98"/>
            <p:cNvSpPr>
              <a:spLocks/>
            </p:cNvSpPr>
            <p:nvPr/>
          </p:nvSpPr>
          <p:spPr bwMode="auto">
            <a:xfrm>
              <a:off x="962" y="658"/>
              <a:ext cx="73"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699" name="Oval 99"/>
            <p:cNvSpPr>
              <a:spLocks/>
            </p:cNvSpPr>
            <p:nvPr/>
          </p:nvSpPr>
          <p:spPr bwMode="auto">
            <a:xfrm>
              <a:off x="1608" y="658"/>
              <a:ext cx="71" cy="66"/>
            </a:xfrm>
            <a:prstGeom prst="ellipse">
              <a:avLst/>
            </a:pr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0" name="Line 100"/>
            <p:cNvSpPr>
              <a:spLocks noChangeShapeType="1"/>
            </p:cNvSpPr>
            <p:nvPr/>
          </p:nvSpPr>
          <p:spPr bwMode="auto">
            <a:xfrm rot="10800000" flipH="1">
              <a:off x="998" y="460"/>
              <a:ext cx="0" cy="206"/>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1" name="Freeform 101"/>
            <p:cNvSpPr>
              <a:spLocks/>
            </p:cNvSpPr>
            <p:nvPr/>
          </p:nvSpPr>
          <p:spPr bwMode="auto">
            <a:xfrm>
              <a:off x="125" y="592"/>
              <a:ext cx="1512" cy="60"/>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2" name="Freeform 102"/>
            <p:cNvSpPr>
              <a:spLocks/>
            </p:cNvSpPr>
            <p:nvPr/>
          </p:nvSpPr>
          <p:spPr bwMode="auto">
            <a:xfrm>
              <a:off x="382" y="460"/>
              <a:ext cx="1375" cy="312"/>
            </a:xfrm>
            <a:custGeom>
              <a:avLst/>
              <a:gdLst/>
              <a:ahLst/>
              <a:cxnLst>
                <a:cxn ang="0">
                  <a:pos x="0" y="0"/>
                </a:cxn>
                <a:cxn ang="0">
                  <a:pos x="21600" y="0"/>
                </a:cxn>
                <a:cxn ang="0">
                  <a:pos x="21600" y="21600"/>
                </a:cxn>
              </a:cxnLst>
              <a:rect l="0" t="0" r="r" b="b"/>
              <a:pathLst>
                <a:path w="21600" h="21600">
                  <a:moveTo>
                    <a:pt x="0" y="0"/>
                  </a:moveTo>
                  <a:lnTo>
                    <a:pt x="21600" y="0"/>
                  </a:lnTo>
                  <a:lnTo>
                    <a:pt x="21600" y="21600"/>
                  </a:lnTo>
                </a:path>
              </a:pathLst>
            </a:cu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3" name="Oval 103"/>
            <p:cNvSpPr>
              <a:spLocks/>
            </p:cNvSpPr>
            <p:nvPr/>
          </p:nvSpPr>
          <p:spPr bwMode="auto">
            <a:xfrm>
              <a:off x="107" y="574"/>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4" name="Oval 104"/>
            <p:cNvSpPr>
              <a:spLocks/>
            </p:cNvSpPr>
            <p:nvPr/>
          </p:nvSpPr>
          <p:spPr bwMode="auto">
            <a:xfrm>
              <a:off x="376" y="448"/>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5" name="Oval 105"/>
            <p:cNvSpPr>
              <a:spLocks/>
            </p:cNvSpPr>
            <p:nvPr/>
          </p:nvSpPr>
          <p:spPr bwMode="auto">
            <a:xfrm>
              <a:off x="860" y="580"/>
              <a:ext cx="30"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6" name="Oval 106"/>
            <p:cNvSpPr>
              <a:spLocks/>
            </p:cNvSpPr>
            <p:nvPr/>
          </p:nvSpPr>
          <p:spPr bwMode="auto">
            <a:xfrm>
              <a:off x="986" y="448"/>
              <a:ext cx="31" cy="30"/>
            </a:xfrm>
            <a:prstGeom prst="ellipse">
              <a:avLst/>
            </a:prstGeom>
            <a:solidFill>
              <a:srgbClr val="000000"/>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7" name="AutoShape 107"/>
            <p:cNvSpPr>
              <a:spLocks/>
            </p:cNvSpPr>
            <p:nvPr/>
          </p:nvSpPr>
          <p:spPr bwMode="auto">
            <a:xfrm rot="5400000">
              <a:off x="22" y="740"/>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8" name="AutoShape 108"/>
            <p:cNvSpPr>
              <a:spLocks/>
            </p:cNvSpPr>
            <p:nvPr/>
          </p:nvSpPr>
          <p:spPr bwMode="auto">
            <a:xfrm rot="5400000">
              <a:off x="774" y="740"/>
              <a:ext cx="454" cy="424"/>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09" name="AutoShape 109"/>
            <p:cNvSpPr>
              <a:spLocks/>
            </p:cNvSpPr>
            <p:nvPr/>
          </p:nvSpPr>
          <p:spPr bwMode="auto">
            <a:xfrm rot="5400000">
              <a:off x="1527" y="741"/>
              <a:ext cx="453" cy="423"/>
            </a:xfrm>
            <a:custGeom>
              <a:avLst/>
              <a:gdLst>
                <a:gd name="T0" fmla="*/ 10800 w 21600"/>
                <a:gd name="T1" fmla="*/ 10800 h 21600"/>
              </a:gdLst>
              <a:ahLst/>
              <a:cxnLst>
                <a:cxn ang="0">
                  <a:pos x="T0" y="T1"/>
                </a:cxn>
              </a:cxnLst>
              <a:rect l="0" t="0" r="r" b="b"/>
              <a:pathLst>
                <a:path w="21600" h="21600">
                  <a:moveTo>
                    <a:pt x="13298" y="21600"/>
                  </a:moveTo>
                  <a:lnTo>
                    <a:pt x="0" y="21600"/>
                  </a:lnTo>
                  <a:lnTo>
                    <a:pt x="0" y="0"/>
                  </a:lnTo>
                  <a:lnTo>
                    <a:pt x="13298" y="0"/>
                  </a:lnTo>
                  <a:cubicBezTo>
                    <a:pt x="17876" y="0"/>
                    <a:pt x="21600" y="4840"/>
                    <a:pt x="21600" y="10813"/>
                  </a:cubicBezTo>
                  <a:cubicBezTo>
                    <a:pt x="21600" y="16760"/>
                    <a:pt x="17876" y="21600"/>
                    <a:pt x="13298" y="21600"/>
                  </a:cubicBezTo>
                  <a:cubicBezTo>
                    <a:pt x="13298" y="21600"/>
                    <a:pt x="13298" y="21600"/>
                    <a:pt x="13298" y="21600"/>
                  </a:cubicBezTo>
                  <a:close/>
                  <a:moveTo>
                    <a:pt x="13298" y="21600"/>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25710" name="AutoShape 110"/>
            <p:cNvSpPr>
              <a:spLocks/>
            </p:cNvSpPr>
            <p:nvPr/>
          </p:nvSpPr>
          <p:spPr bwMode="auto">
            <a:xfrm rot="5400000">
              <a:off x="744" y="1450"/>
              <a:ext cx="517" cy="451"/>
            </a:xfrm>
            <a:custGeom>
              <a:avLst/>
              <a:gdLst>
                <a:gd name="T0" fmla="*/ 10800 w 21600"/>
                <a:gd name="T1" fmla="*/ 10800 h 21600"/>
              </a:gdLst>
              <a:ahLst/>
              <a:cxnLst>
                <a:cxn ang="0">
                  <a:pos x="T0" y="T1"/>
                </a:cxn>
              </a:cxnLst>
              <a:rect l="0" t="0" r="r" b="b"/>
              <a:pathLst>
                <a:path w="21600" h="21600">
                  <a:moveTo>
                    <a:pt x="21600" y="10813"/>
                  </a:moveTo>
                  <a:cubicBezTo>
                    <a:pt x="19020" y="16116"/>
                    <a:pt x="13407" y="20133"/>
                    <a:pt x="6485" y="21600"/>
                  </a:cubicBezTo>
                  <a:lnTo>
                    <a:pt x="0" y="21600"/>
                  </a:lnTo>
                  <a:cubicBezTo>
                    <a:pt x="4015" y="14752"/>
                    <a:pt x="4015" y="6848"/>
                    <a:pt x="0" y="0"/>
                  </a:cubicBezTo>
                  <a:lnTo>
                    <a:pt x="6485" y="0"/>
                  </a:lnTo>
                  <a:cubicBezTo>
                    <a:pt x="13425" y="1442"/>
                    <a:pt x="19057" y="5458"/>
                    <a:pt x="21600" y="10813"/>
                  </a:cubicBezTo>
                  <a:close/>
                  <a:moveTo>
                    <a:pt x="21600" y="10813"/>
                  </a:moveTo>
                </a:path>
              </a:pathLst>
            </a:custGeom>
            <a:solidFill>
              <a:srgbClr val="FFFFFF"/>
            </a:solidFill>
            <a:ln w="25400" cap="flat">
              <a:solidFill>
                <a:srgbClr val="343434"/>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grpSp>
      <p:grpSp>
        <p:nvGrpSpPr>
          <p:cNvPr id="6" name="Group 2"/>
          <p:cNvGrpSpPr>
            <a:grpSpLocks/>
          </p:cNvGrpSpPr>
          <p:nvPr/>
        </p:nvGrpSpPr>
        <p:grpSpPr bwMode="auto">
          <a:xfrm>
            <a:off x="717947" y="990600"/>
            <a:ext cx="1339453" cy="1387451"/>
            <a:chOff x="0" y="0"/>
            <a:chExt cx="2048" cy="2121"/>
          </a:xfrm>
        </p:grpSpPr>
        <p:sp>
          <p:nvSpPr>
            <p:cNvPr id="113" name="Freeform 3"/>
            <p:cNvSpPr>
              <a:spLocks/>
            </p:cNvSpPr>
            <p:nvPr/>
          </p:nvSpPr>
          <p:spPr bwMode="auto">
            <a:xfrm>
              <a:off x="527" y="793"/>
              <a:ext cx="1521" cy="640"/>
            </a:xfrm>
            <a:custGeom>
              <a:avLst/>
              <a:gdLst/>
              <a:ahLst/>
              <a:cxnLst>
                <a:cxn ang="0">
                  <a:pos x="0" y="0"/>
                </a:cxn>
                <a:cxn ang="0">
                  <a:pos x="3270" y="21600"/>
                </a:cxn>
                <a:cxn ang="0">
                  <a:pos x="18417" y="21600"/>
                </a:cxn>
                <a:cxn ang="0">
                  <a:pos x="21600" y="0"/>
                </a:cxn>
                <a:cxn ang="0">
                  <a:pos x="0" y="0"/>
                </a:cxn>
                <a:cxn ang="0">
                  <a:pos x="0" y="0"/>
                </a:cxn>
              </a:cxnLst>
              <a:rect l="0" t="0" r="r" b="b"/>
              <a:pathLst>
                <a:path w="21600" h="21600">
                  <a:moveTo>
                    <a:pt x="0" y="0"/>
                  </a:moveTo>
                  <a:lnTo>
                    <a:pt x="3270" y="21600"/>
                  </a:lnTo>
                  <a:lnTo>
                    <a:pt x="18417" y="21600"/>
                  </a:lnTo>
                  <a:lnTo>
                    <a:pt x="21600" y="0"/>
                  </a:lnTo>
                  <a:lnTo>
                    <a:pt x="0" y="0"/>
                  </a:lnTo>
                  <a:close/>
                  <a:moveTo>
                    <a:pt x="0" y="0"/>
                  </a:moveTo>
                </a:path>
              </a:pathLst>
            </a:custGeom>
            <a:solidFill>
              <a:srgbClr val="FFFFFF"/>
            </a:solid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solidFill>
                  <a:srgbClr val="FFFFFF"/>
                </a:solidFill>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114" name="Line 4"/>
            <p:cNvSpPr>
              <a:spLocks noChangeShapeType="1"/>
            </p:cNvSpPr>
            <p:nvPr/>
          </p:nvSpPr>
          <p:spPr bwMode="auto">
            <a:xfrm>
              <a:off x="935" y="401"/>
              <a:ext cx="0" cy="38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115" name="Line 5"/>
            <p:cNvSpPr>
              <a:spLocks noChangeShapeType="1"/>
            </p:cNvSpPr>
            <p:nvPr/>
          </p:nvSpPr>
          <p:spPr bwMode="auto">
            <a:xfrm>
              <a:off x="1673" y="401"/>
              <a:ext cx="0" cy="38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116" name="Line 6"/>
            <p:cNvSpPr>
              <a:spLocks noChangeShapeType="1"/>
            </p:cNvSpPr>
            <p:nvPr/>
          </p:nvSpPr>
          <p:spPr bwMode="auto">
            <a:xfrm>
              <a:off x="1289" y="1433"/>
              <a:ext cx="0" cy="384"/>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117" name="Line 7"/>
            <p:cNvSpPr>
              <a:spLocks noChangeShapeType="1"/>
            </p:cNvSpPr>
            <p:nvPr/>
          </p:nvSpPr>
          <p:spPr bwMode="auto">
            <a:xfrm rot="10800000" flipH="1">
              <a:off x="295" y="1130"/>
              <a:ext cx="353" cy="0"/>
            </a:xfrm>
            <a:prstGeom prst="line">
              <a:avLst/>
            </a:prstGeom>
            <a:noFill/>
            <a:ln w="25400" cap="flat">
              <a:solidFill>
                <a:schemeClr val="tx1"/>
              </a:solidFill>
              <a:prstDash val="solid"/>
              <a:miter lim="800000"/>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sz="2000">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16" name="Rectangle 8"/>
            <p:cNvSpPr>
              <a:spLocks/>
            </p:cNvSpPr>
            <p:nvPr/>
          </p:nvSpPr>
          <p:spPr bwMode="auto">
            <a:xfrm>
              <a:off x="786" y="0"/>
              <a:ext cx="303" cy="359"/>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a</a:t>
              </a:r>
            </a:p>
          </p:txBody>
        </p:sp>
        <p:sp>
          <p:nvSpPr>
            <p:cNvPr id="80917" name="Rectangle 9"/>
            <p:cNvSpPr>
              <a:spLocks/>
            </p:cNvSpPr>
            <p:nvPr/>
          </p:nvSpPr>
          <p:spPr bwMode="auto">
            <a:xfrm>
              <a:off x="1520" y="1"/>
              <a:ext cx="303" cy="3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b</a:t>
              </a:r>
            </a:p>
          </p:txBody>
        </p:sp>
        <p:sp>
          <p:nvSpPr>
            <p:cNvPr id="80918" name="Rectangle 10"/>
            <p:cNvSpPr>
              <a:spLocks/>
            </p:cNvSpPr>
            <p:nvPr/>
          </p:nvSpPr>
          <p:spPr bwMode="auto">
            <a:xfrm>
              <a:off x="0" y="921"/>
              <a:ext cx="303" cy="3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s</a:t>
              </a:r>
            </a:p>
          </p:txBody>
        </p:sp>
        <p:sp>
          <p:nvSpPr>
            <p:cNvPr id="80919" name="Rectangle 11"/>
            <p:cNvSpPr>
              <a:spLocks/>
            </p:cNvSpPr>
            <p:nvPr/>
          </p:nvSpPr>
          <p:spPr bwMode="auto">
            <a:xfrm>
              <a:off x="1152" y="1761"/>
              <a:ext cx="303" cy="360"/>
            </a:xfrm>
            <a:prstGeom prst="rect">
              <a:avLst/>
            </a:prstGeom>
            <a:noFill/>
            <a:ln w="12700">
              <a:noFill/>
              <a:miter lim="800000"/>
              <a:headEnd/>
              <a:tailEnd/>
            </a:ln>
          </p:spPr>
          <p:txBody>
            <a:bodyPr lIns="0" tIns="0" rIns="40639" bIns="0">
              <a:prstTxWarp prst="textNoShape">
                <a:avLst/>
              </a:prstTxWarp>
            </a:bodyPr>
            <a:lstStyle/>
            <a:p>
              <a:pPr marL="27905"/>
              <a:r>
                <a:rPr lang="en-US" sz="2000">
                  <a:latin typeface="Helvetica Neue" pitchFamily="-112" charset="0"/>
                  <a:ea typeface="Helvetica Neue" pitchFamily="-112" charset="0"/>
                  <a:cs typeface="Helvetica Neue" pitchFamily="-112" charset="0"/>
                  <a:sym typeface="Helvetica Neue" pitchFamily="-112" charset="0"/>
                </a:rPr>
                <a:t>o</a:t>
              </a:r>
            </a:p>
          </p:txBody>
        </p:sp>
      </p:grpSp>
      <p:sp>
        <p:nvSpPr>
          <p:cNvPr id="123" name="Down Arrow 122"/>
          <p:cNvSpPr/>
          <p:nvPr/>
        </p:nvSpPr>
        <p:spPr bwMode="auto">
          <a:xfrm>
            <a:off x="1357312" y="2497931"/>
            <a:ext cx="375047" cy="803672"/>
          </a:xfrm>
          <a:prstGeom prst="downArrow">
            <a:avLst/>
          </a:prstGeom>
          <a:solidFill>
            <a:schemeClr val="accent6">
              <a:lumMod val="75000"/>
              <a:alpha val="46000"/>
            </a:schemeClr>
          </a:solidFill>
          <a:ln w="25400" cap="flat" cmpd="sng" algn="ctr">
            <a:noFill/>
            <a:prstDash val="solid"/>
            <a:round/>
            <a:headEnd type="none" w="med" len="med"/>
            <a:tailEnd type="none" w="med" len="med"/>
          </a:ln>
          <a:effectLst/>
        </p:spPr>
        <p:txBody>
          <a:bodyPr lIns="64291" tIns="32146" rIns="64291" bIns="32146">
            <a:prstTxWarp prst="textNoShape">
              <a:avLst/>
            </a:prstTxWarp>
          </a:bodyPr>
          <a:lstStyle/>
          <a:p>
            <a:pPr>
              <a:defRPr/>
            </a:pPr>
            <a:endParaRPr lang="en-US">
              <a:latin typeface="Helvetica Neue Light" pitchFamily="-111" charset="0"/>
              <a:ea typeface="ヒラギノ角ゴ ProN W3" pitchFamily="-111" charset="-128"/>
              <a:cs typeface="ヒラギノ角ゴ ProN W3" pitchFamily="-111" charset="-128"/>
              <a:sym typeface="Helvetica Neue Light" pitchFamily="-111" charset="0"/>
            </a:endParaRPr>
          </a:p>
        </p:txBody>
      </p:sp>
      <p:sp>
        <p:nvSpPr>
          <p:cNvPr id="80908" name="Down Arrow 124"/>
          <p:cNvSpPr>
            <a:spLocks noChangeArrowheads="1"/>
          </p:cNvSpPr>
          <p:nvPr/>
        </p:nvSpPr>
        <p:spPr bwMode="auto">
          <a:xfrm rot="-6474883">
            <a:off x="4064124" y="1412975"/>
            <a:ext cx="375047" cy="4047381"/>
          </a:xfrm>
          <a:prstGeom prst="downArrow">
            <a:avLst>
              <a:gd name="adj1" fmla="val 50000"/>
              <a:gd name="adj2" fmla="val 50011"/>
            </a:avLst>
          </a:prstGeom>
          <a:solidFill>
            <a:srgbClr val="800000">
              <a:alpha val="45882"/>
            </a:srgbClr>
          </a:solidFill>
          <a:ln w="25400">
            <a:noFill/>
            <a:round/>
            <a:headEnd/>
            <a:tailEnd/>
          </a:ln>
        </p:spPr>
        <p:txBody>
          <a:bodyPr lIns="64291" tIns="32146" rIns="64291" bIns="32146">
            <a:prstTxWarp prst="textNoShape">
              <a:avLst/>
            </a:prstTxWarp>
          </a:bodyPr>
          <a:lstStyle/>
          <a:p>
            <a:endParaRPr lang="en-US"/>
          </a:p>
        </p:txBody>
      </p:sp>
      <p:sp>
        <p:nvSpPr>
          <p:cNvPr id="80909" name="Down Arrow 125"/>
          <p:cNvSpPr>
            <a:spLocks noChangeArrowheads="1"/>
          </p:cNvSpPr>
          <p:nvPr/>
        </p:nvSpPr>
        <p:spPr bwMode="auto">
          <a:xfrm rot="-7260189">
            <a:off x="2218470" y="2298688"/>
            <a:ext cx="375047" cy="2347392"/>
          </a:xfrm>
          <a:prstGeom prst="downArrow">
            <a:avLst>
              <a:gd name="adj1" fmla="val 50000"/>
              <a:gd name="adj2" fmla="val 50013"/>
            </a:avLst>
          </a:prstGeom>
          <a:solidFill>
            <a:srgbClr val="800000">
              <a:alpha val="45882"/>
            </a:srgbClr>
          </a:solidFill>
          <a:ln w="25400">
            <a:noFill/>
            <a:round/>
            <a:headEnd/>
            <a:tailEnd/>
          </a:ln>
        </p:spPr>
        <p:txBody>
          <a:bodyPr lIns="64291" tIns="32146" rIns="64291" bIns="32146">
            <a:prstTxWarp prst="textNoShape">
              <a:avLst/>
            </a:prstTxWarp>
          </a:bodyPr>
          <a:lstStyle/>
          <a:p>
            <a:endParaRPr lang="en-US"/>
          </a:p>
        </p:txBody>
      </p:sp>
      <p:sp>
        <p:nvSpPr>
          <p:cNvPr id="80910" name="Down Arrow 126"/>
          <p:cNvSpPr>
            <a:spLocks noChangeArrowheads="1"/>
          </p:cNvSpPr>
          <p:nvPr/>
        </p:nvSpPr>
        <p:spPr bwMode="auto">
          <a:xfrm rot="-5551110">
            <a:off x="3074603" y="3287650"/>
            <a:ext cx="375047" cy="3046140"/>
          </a:xfrm>
          <a:prstGeom prst="downArrow">
            <a:avLst>
              <a:gd name="adj1" fmla="val 50000"/>
              <a:gd name="adj2" fmla="val 50011"/>
            </a:avLst>
          </a:prstGeom>
          <a:solidFill>
            <a:srgbClr val="800000">
              <a:alpha val="45882"/>
            </a:srgbClr>
          </a:solidFill>
          <a:ln w="25400">
            <a:noFill/>
            <a:round/>
            <a:headEnd/>
            <a:tailEnd/>
          </a:ln>
        </p:spPr>
        <p:txBody>
          <a:bodyPr lIns="64291" tIns="32146" rIns="64291" bIns="32146">
            <a:prstTxWarp prst="textNoShape">
              <a:avLst/>
            </a:prstTxWarp>
          </a:bodyPr>
          <a:lstStyle/>
          <a:p>
            <a:endParaRPr lang="en-US"/>
          </a:p>
        </p:txBody>
      </p:sp>
    </p:spTree>
    <p:extLst>
      <p:ext uri="{BB962C8B-B14F-4D97-AF65-F5344CB8AC3E}">
        <p14:creationId xmlns:p14="http://schemas.microsoft.com/office/powerpoint/2010/main" val="1693665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“Naïve” GLIFT Encoding</a:t>
            </a:r>
            <a:endParaRPr lang="en-US" sz="3200" dirty="0">
              <a:solidFill>
                <a:schemeClr val="tx1"/>
              </a:solidFill>
            </a:endParaRPr>
          </a:p>
        </p:txBody>
      </p:sp>
      <p:sp>
        <p:nvSpPr>
          <p:cNvPr id="3" name="Content Placeholder 2"/>
          <p:cNvSpPr>
            <a:spLocks noGrp="1"/>
          </p:cNvSpPr>
          <p:nvPr>
            <p:ph idx="1"/>
          </p:nvPr>
        </p:nvSpPr>
        <p:spPr/>
        <p:txBody>
          <a:bodyPr/>
          <a:lstStyle/>
          <a:p>
            <a:r>
              <a:rPr lang="en-US" sz="2800" dirty="0" smtClean="0"/>
              <a:t>A data bit and its label are encoded separately.</a:t>
            </a:r>
          </a:p>
          <a:p>
            <a:pPr lvl="1"/>
            <a:r>
              <a:rPr lang="en-US" sz="2400" dirty="0" smtClean="0"/>
              <a:t>Variables: </a:t>
            </a:r>
            <a:r>
              <a:rPr lang="en-US" sz="2400" i="1" dirty="0" smtClean="0"/>
              <a:t>V = </a:t>
            </a:r>
            <a:r>
              <a:rPr lang="en-US" sz="2400" dirty="0" smtClean="0"/>
              <a:t>(</a:t>
            </a:r>
            <a:r>
              <a:rPr lang="en-US" sz="2400" i="1" dirty="0" smtClean="0"/>
              <a:t>a, a</a:t>
            </a:r>
            <a:r>
              <a:rPr lang="en-US" sz="2400" i="1" baseline="-25000" dirty="0" smtClean="0"/>
              <a:t>t</a:t>
            </a:r>
            <a:r>
              <a:rPr lang="en-US" sz="2400" dirty="0" smtClean="0"/>
              <a:t>)</a:t>
            </a:r>
          </a:p>
          <a:p>
            <a:pPr lvl="1"/>
            <a:r>
              <a:rPr lang="en-US" sz="2400" dirty="0" smtClean="0"/>
              <a:t>Alphabet: </a:t>
            </a:r>
            <a:r>
              <a:rPr lang="el-GR" sz="2400" i="1" dirty="0" smtClean="0"/>
              <a:t>α</a:t>
            </a:r>
            <a:r>
              <a:rPr lang="en-US" sz="2400" i="1" dirty="0" smtClean="0"/>
              <a:t> = </a:t>
            </a:r>
            <a:r>
              <a:rPr lang="en-US" sz="2400" dirty="0" smtClean="0"/>
              <a:t>{</a:t>
            </a:r>
            <a:r>
              <a:rPr lang="en-US" sz="2400" i="1" dirty="0" smtClean="0"/>
              <a:t>0</a:t>
            </a:r>
            <a:r>
              <a:rPr lang="en-US" sz="2400" i="1" baseline="30000" dirty="0" smtClean="0"/>
              <a:t>T</a:t>
            </a:r>
            <a:r>
              <a:rPr lang="en-US" sz="2400" i="1" dirty="0" smtClean="0"/>
              <a:t>, 0</a:t>
            </a:r>
            <a:r>
              <a:rPr lang="en-US" sz="2400" i="1" baseline="30000" dirty="0" smtClean="0"/>
              <a:t>U</a:t>
            </a:r>
            <a:r>
              <a:rPr lang="en-US" sz="2400" i="1" dirty="0" smtClean="0"/>
              <a:t>, 1</a:t>
            </a:r>
            <a:r>
              <a:rPr lang="en-US" sz="2400" i="1" baseline="30000" dirty="0" smtClean="0"/>
              <a:t>T</a:t>
            </a:r>
            <a:r>
              <a:rPr lang="en-US" sz="2400" i="1" dirty="0" smtClean="0"/>
              <a:t>, 1</a:t>
            </a:r>
            <a:r>
              <a:rPr lang="en-US" sz="2400" i="1" baseline="30000" dirty="0" smtClean="0"/>
              <a:t>U</a:t>
            </a:r>
            <a:r>
              <a:rPr lang="en-US" sz="2400" dirty="0" smtClean="0"/>
              <a:t>}, | </a:t>
            </a:r>
            <a:r>
              <a:rPr lang="el-GR" sz="2400" i="1" dirty="0" smtClean="0"/>
              <a:t>α</a:t>
            </a:r>
            <a:r>
              <a:rPr lang="en-US" sz="2400" i="1" dirty="0" smtClean="0"/>
              <a:t> </a:t>
            </a:r>
            <a:r>
              <a:rPr lang="en-US" sz="2400" dirty="0" smtClean="0"/>
              <a:t>| = </a:t>
            </a:r>
            <a:r>
              <a:rPr lang="en-US" sz="2400" i="1" dirty="0" smtClean="0"/>
              <a:t>4</a:t>
            </a:r>
          </a:p>
          <a:p>
            <a:pPr lvl="1"/>
            <a:r>
              <a:rPr lang="en-US" sz="2400" dirty="0" smtClean="0"/>
              <a:t>Encoding: </a:t>
            </a:r>
            <a:r>
              <a:rPr lang="en-US" sz="2400" i="1" dirty="0" smtClean="0"/>
              <a:t>E = </a:t>
            </a:r>
            <a:r>
              <a:rPr lang="en-US" sz="2400" dirty="0" smtClean="0"/>
              <a:t>{</a:t>
            </a:r>
            <a:r>
              <a:rPr lang="en-US" sz="2400" i="1" dirty="0" smtClean="0"/>
              <a:t>00, 01, 10, 11</a:t>
            </a:r>
            <a:r>
              <a:rPr lang="en-US" sz="2400" dirty="0" smtClean="0"/>
              <a:t>}</a:t>
            </a:r>
          </a:p>
          <a:p>
            <a:r>
              <a:rPr lang="en-US" sz="2800" dirty="0" smtClean="0"/>
              <a:t>Drawbacks</a:t>
            </a:r>
          </a:p>
          <a:p>
            <a:pPr lvl="1"/>
            <a:r>
              <a:rPr lang="en-US" sz="2400" dirty="0" smtClean="0"/>
              <a:t>Redundant symbols in the alphabet: the value of an </a:t>
            </a:r>
            <a:r>
              <a:rPr lang="en-US" sz="2400" dirty="0" err="1" smtClean="0"/>
              <a:t>untrusted</a:t>
            </a:r>
            <a:r>
              <a:rPr lang="en-US" sz="2400" dirty="0" smtClean="0"/>
              <a:t> variable can be ignored in label propagation</a:t>
            </a:r>
            <a:r>
              <a:rPr lang="en-US" sz="2400" baseline="30000" dirty="0" smtClean="0"/>
              <a:t>[Oberg DAC′10]</a:t>
            </a:r>
            <a:r>
              <a:rPr lang="en-US" sz="2400" dirty="0" smtClean="0"/>
              <a:t>.</a:t>
            </a:r>
          </a:p>
          <a:p>
            <a:pPr lvl="1"/>
            <a:r>
              <a:rPr lang="en-US" sz="2400" dirty="0" smtClean="0"/>
              <a:t>Area, delay and simulation time overheads: complex GLIFT logic for primitive gates.</a:t>
            </a:r>
          </a:p>
          <a:p>
            <a:pPr lvl="1"/>
            <a:r>
              <a:rPr lang="en-US" sz="2400" dirty="0" smtClean="0"/>
              <a:t>High design complexity: the GLIFT logic and original circuit are nested.</a:t>
            </a:r>
            <a:endParaRPr lang="en-US" sz="2400" dirty="0"/>
          </a:p>
        </p:txBody>
      </p:sp>
    </p:spTree>
    <p:extLst>
      <p:ext uri="{BB962C8B-B14F-4D97-AF65-F5344CB8AC3E}">
        <p14:creationId xmlns:p14="http://schemas.microsoft.com/office/powerpoint/2010/main" val="10553148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200" dirty="0" smtClean="0"/>
              <a:t>Improved GLIFT Encoding</a:t>
            </a:r>
            <a:endParaRPr lang="zh-CN" altLang="en-US" sz="3200" dirty="0">
              <a:solidFill>
                <a:schemeClr val="tx1"/>
              </a:solidFill>
            </a:endParaRPr>
          </a:p>
        </p:txBody>
      </p:sp>
      <p:sp>
        <p:nvSpPr>
          <p:cNvPr id="3" name="内容占位符 2"/>
          <p:cNvSpPr>
            <a:spLocks noGrp="1"/>
          </p:cNvSpPr>
          <p:nvPr>
            <p:ph idx="1"/>
          </p:nvPr>
        </p:nvSpPr>
        <p:spPr>
          <a:xfrm>
            <a:off x="228600" y="1143000"/>
            <a:ext cx="8686800" cy="5334000"/>
          </a:xfrm>
        </p:spPr>
        <p:txBody>
          <a:bodyPr/>
          <a:lstStyle/>
          <a:p>
            <a:r>
              <a:rPr lang="en-US" altLang="zh-CN" sz="2800" dirty="0" smtClean="0"/>
              <a:t>Combine </a:t>
            </a:r>
            <a:r>
              <a:rPr lang="en-US" altLang="zh-CN" sz="2800" i="1" dirty="0" smtClean="0"/>
              <a:t>0</a:t>
            </a:r>
            <a:r>
              <a:rPr lang="en-US" altLang="zh-CN" sz="2800" i="1" baseline="30000" dirty="0" smtClean="0"/>
              <a:t>U</a:t>
            </a:r>
            <a:r>
              <a:rPr lang="en-US" altLang="zh-CN" sz="2800" dirty="0" smtClean="0"/>
              <a:t> and </a:t>
            </a:r>
            <a:r>
              <a:rPr lang="en-US" altLang="zh-CN" sz="2800" i="1" dirty="0" smtClean="0"/>
              <a:t>1</a:t>
            </a:r>
            <a:r>
              <a:rPr lang="en-US" altLang="zh-CN" sz="2800" i="1" baseline="30000" dirty="0" smtClean="0"/>
              <a:t>U</a:t>
            </a:r>
            <a:r>
              <a:rPr lang="en-US" altLang="zh-CN" sz="2800" dirty="0" smtClean="0"/>
              <a:t> to </a:t>
            </a:r>
            <a:r>
              <a:rPr lang="en-US" altLang="zh-CN" sz="2800" i="1" dirty="0" smtClean="0"/>
              <a:t>X</a:t>
            </a:r>
            <a:r>
              <a:rPr lang="en-US" altLang="zh-CN" sz="2800" i="1" baseline="30000" dirty="0" smtClean="0"/>
              <a:t>U </a:t>
            </a:r>
            <a:r>
              <a:rPr lang="en-US" altLang="zh-CN" sz="2800" dirty="0" smtClean="0"/>
              <a:t>(</a:t>
            </a:r>
            <a:r>
              <a:rPr lang="en-US" altLang="zh-CN" sz="2800" dirty="0" err="1" smtClean="0"/>
              <a:t>untrusted</a:t>
            </a:r>
            <a:r>
              <a:rPr lang="en-US" altLang="zh-CN" sz="2800" dirty="0" smtClean="0"/>
              <a:t> don’t-care).</a:t>
            </a:r>
          </a:p>
          <a:p>
            <a:pPr lvl="1"/>
            <a:r>
              <a:rPr lang="en-US" altLang="zh-CN" sz="2400" dirty="0" smtClean="0"/>
              <a:t>Variables: </a:t>
            </a:r>
            <a:r>
              <a:rPr lang="en-US" altLang="zh-CN" sz="2400" i="1" dirty="0" smtClean="0"/>
              <a:t>V′ = </a:t>
            </a:r>
            <a:r>
              <a:rPr lang="en-US" altLang="zh-CN" sz="2400" dirty="0" smtClean="0"/>
              <a:t>(</a:t>
            </a:r>
            <a:r>
              <a:rPr lang="en-US" altLang="zh-CN" sz="2400" i="1" dirty="0" smtClean="0"/>
              <a:t>A</a:t>
            </a:r>
            <a:r>
              <a:rPr lang="en-US" altLang="zh-CN" sz="2400" i="1" baseline="-25000" dirty="0" smtClean="0"/>
              <a:t>1</a:t>
            </a:r>
            <a:r>
              <a:rPr lang="en-US" altLang="zh-CN" sz="2400" i="1" dirty="0" smtClean="0"/>
              <a:t>, A</a:t>
            </a:r>
            <a:r>
              <a:rPr lang="en-US" altLang="zh-CN" sz="2400" i="1" baseline="-25000" dirty="0" smtClean="0"/>
              <a:t>0</a:t>
            </a:r>
            <a:r>
              <a:rPr lang="en-US" altLang="zh-CN" sz="2400" dirty="0" smtClean="0"/>
              <a:t>)</a:t>
            </a:r>
          </a:p>
          <a:p>
            <a:pPr lvl="1"/>
            <a:r>
              <a:rPr lang="en-US" sz="2400" dirty="0" smtClean="0">
                <a:solidFill>
                  <a:srgbClr val="00B050"/>
                </a:solidFill>
              </a:rPr>
              <a:t>Alphabet: </a:t>
            </a:r>
            <a:r>
              <a:rPr lang="el-GR" sz="2400" i="1" dirty="0" smtClean="0">
                <a:solidFill>
                  <a:srgbClr val="00B050"/>
                </a:solidFill>
              </a:rPr>
              <a:t>α</a:t>
            </a:r>
            <a:r>
              <a:rPr lang="en-US" altLang="zh-CN" sz="2400" i="1" dirty="0" smtClean="0">
                <a:solidFill>
                  <a:srgbClr val="00B050"/>
                </a:solidFill>
              </a:rPr>
              <a:t>′</a:t>
            </a:r>
            <a:r>
              <a:rPr lang="en-US" sz="2400" i="1" dirty="0" smtClean="0">
                <a:solidFill>
                  <a:srgbClr val="00B050"/>
                </a:solidFill>
              </a:rPr>
              <a:t> = </a:t>
            </a:r>
            <a:r>
              <a:rPr lang="en-US" sz="2400" dirty="0" smtClean="0">
                <a:solidFill>
                  <a:srgbClr val="00B050"/>
                </a:solidFill>
              </a:rPr>
              <a:t>{</a:t>
            </a:r>
            <a:r>
              <a:rPr lang="en-US" sz="2400" i="1" dirty="0" smtClean="0">
                <a:solidFill>
                  <a:srgbClr val="00B050"/>
                </a:solidFill>
              </a:rPr>
              <a:t>0</a:t>
            </a:r>
            <a:r>
              <a:rPr lang="en-US" sz="2400" i="1" baseline="30000" dirty="0" smtClean="0">
                <a:solidFill>
                  <a:srgbClr val="00B050"/>
                </a:solidFill>
              </a:rPr>
              <a:t>T</a:t>
            </a:r>
            <a:r>
              <a:rPr lang="en-US" sz="2400" i="1" dirty="0" smtClean="0">
                <a:solidFill>
                  <a:srgbClr val="00B050"/>
                </a:solidFill>
              </a:rPr>
              <a:t>, 1</a:t>
            </a:r>
            <a:r>
              <a:rPr lang="en-US" sz="2400" i="1" baseline="30000" dirty="0" smtClean="0">
                <a:solidFill>
                  <a:srgbClr val="00B050"/>
                </a:solidFill>
              </a:rPr>
              <a:t>T</a:t>
            </a:r>
            <a:r>
              <a:rPr lang="en-US" sz="2400" i="1" dirty="0" smtClean="0">
                <a:solidFill>
                  <a:srgbClr val="00B050"/>
                </a:solidFill>
              </a:rPr>
              <a:t>, X</a:t>
            </a:r>
            <a:r>
              <a:rPr lang="en-US" sz="2400" i="1" baseline="30000" dirty="0" smtClean="0">
                <a:solidFill>
                  <a:srgbClr val="00B050"/>
                </a:solidFill>
              </a:rPr>
              <a:t>U</a:t>
            </a:r>
            <a:r>
              <a:rPr lang="en-US" sz="2400" dirty="0" smtClean="0">
                <a:solidFill>
                  <a:srgbClr val="00B050"/>
                </a:solidFill>
              </a:rPr>
              <a:t>}</a:t>
            </a:r>
            <a:r>
              <a:rPr lang="en-US" sz="2400" i="1" dirty="0" smtClean="0">
                <a:solidFill>
                  <a:srgbClr val="00B050"/>
                </a:solidFill>
              </a:rPr>
              <a:t> , |</a:t>
            </a:r>
            <a:r>
              <a:rPr lang="el-GR" sz="2400" i="1" dirty="0" smtClean="0">
                <a:solidFill>
                  <a:srgbClr val="00B050"/>
                </a:solidFill>
              </a:rPr>
              <a:t>α</a:t>
            </a:r>
            <a:r>
              <a:rPr lang="en-US" altLang="zh-CN" sz="2400" i="1" dirty="0" smtClean="0">
                <a:solidFill>
                  <a:srgbClr val="00B050"/>
                </a:solidFill>
              </a:rPr>
              <a:t>′</a:t>
            </a:r>
            <a:r>
              <a:rPr lang="en-US" sz="2400" i="1" dirty="0" smtClean="0">
                <a:solidFill>
                  <a:srgbClr val="00B050"/>
                </a:solidFill>
              </a:rPr>
              <a:t>| = 3</a:t>
            </a:r>
          </a:p>
          <a:p>
            <a:pPr lvl="1"/>
            <a:r>
              <a:rPr lang="en-US" altLang="zh-CN" sz="2400" dirty="0" smtClean="0"/>
              <a:t>Encoding:</a:t>
            </a:r>
            <a:r>
              <a:rPr lang="en-US" altLang="zh-CN" sz="2400" i="1" dirty="0" smtClean="0"/>
              <a:t> E′ = </a:t>
            </a:r>
            <a:r>
              <a:rPr lang="en-US" altLang="zh-CN" sz="2400" dirty="0" smtClean="0"/>
              <a:t>{</a:t>
            </a:r>
            <a:r>
              <a:rPr lang="en-US" altLang="zh-CN" sz="2400" i="1" dirty="0" smtClean="0"/>
              <a:t>00, 11, 01</a:t>
            </a:r>
            <a:r>
              <a:rPr lang="en-US" altLang="zh-CN" sz="2400" dirty="0" smtClean="0"/>
              <a:t>}</a:t>
            </a:r>
          </a:p>
          <a:p>
            <a:pPr marL="342900" lvl="1" indent="-342900">
              <a:buClr>
                <a:srgbClr val="00007F"/>
              </a:buClr>
            </a:pPr>
            <a:r>
              <a:rPr lang="en-US" altLang="zh-CN" dirty="0" smtClean="0"/>
              <a:t>Reasons for choosing </a:t>
            </a:r>
            <a:r>
              <a:rPr lang="en-US" altLang="zh-CN" i="1" dirty="0" smtClean="0"/>
              <a:t>E′</a:t>
            </a:r>
          </a:p>
          <a:p>
            <a:pPr lvl="1"/>
            <a:r>
              <a:rPr lang="en-US" altLang="zh-CN" sz="2400" dirty="0" smtClean="0"/>
              <a:t>Best among 24 possible schemes for primitive gates</a:t>
            </a:r>
          </a:p>
          <a:p>
            <a:pPr lvl="1"/>
            <a:r>
              <a:rPr lang="en-US" altLang="zh-CN" sz="2400" dirty="0" smtClean="0"/>
              <a:t>Separation of the GLIFT logic and original circuit</a:t>
            </a:r>
          </a:p>
          <a:p>
            <a:pPr lvl="1"/>
            <a:r>
              <a:rPr lang="en-US" altLang="zh-CN" sz="2400" dirty="0" smtClean="0"/>
              <a:t>Enabling circuit redundancy</a:t>
            </a:r>
          </a:p>
        </p:txBody>
      </p:sp>
      <p:cxnSp>
        <p:nvCxnSpPr>
          <p:cNvPr id="7" name="Straight Connector 9"/>
          <p:cNvCxnSpPr/>
          <p:nvPr/>
        </p:nvCxnSpPr>
        <p:spPr bwMode="auto">
          <a:xfrm>
            <a:off x="381000" y="838200"/>
            <a:ext cx="8534400" cy="0"/>
          </a:xfrm>
          <a:prstGeom prst="line">
            <a:avLst/>
          </a:prstGeom>
          <a:solidFill>
            <a:schemeClr val="accent1"/>
          </a:solidFill>
          <a:ln w="9525" cap="flat" cmpd="sng" algn="ctr">
            <a:gradFill flip="none" rotWithShape="1">
              <a:gsLst>
                <a:gs pos="0">
                  <a:srgbClr val="CCCCFF"/>
                </a:gs>
                <a:gs pos="17999">
                  <a:srgbClr val="99CCFF"/>
                </a:gs>
                <a:gs pos="36000">
                  <a:srgbClr val="9966FF"/>
                </a:gs>
                <a:gs pos="61000">
                  <a:srgbClr val="CC99FF"/>
                </a:gs>
                <a:gs pos="82001">
                  <a:srgbClr val="99CCFF"/>
                </a:gs>
                <a:gs pos="100000">
                  <a:srgbClr val="CCCCFF"/>
                </a:gs>
              </a:gsLst>
              <a:path path="shape">
                <a:fillToRect l="50000" t="50000" r="50000" b="50000"/>
              </a:path>
              <a:tileRect/>
            </a:gradFill>
            <a:prstDash val="solid"/>
            <a:round/>
            <a:headEnd type="none" w="med" len="med"/>
            <a:tailEnd type="none" w="med" len="med"/>
          </a:ln>
          <a:effectLst>
            <a:outerShdw blurRad="50800" dist="38100" dir="5400000" algn="t" rotWithShape="0">
              <a:prstClr val="black">
                <a:alpha val="40000"/>
              </a:prstClr>
            </a:outerShdw>
          </a:effectLst>
        </p:spPr>
      </p:cxnSp>
    </p:spTree>
    <p:extLst>
      <p:ext uri="{BB962C8B-B14F-4D97-AF65-F5344CB8AC3E}">
        <p14:creationId xmlns:p14="http://schemas.microsoft.com/office/powerpoint/2010/main" val="15703713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4"/>
          <a:srcRect/>
          <a:stretch>
            <a:fillRect/>
          </a:stretch>
        </p:blipFill>
        <p:spPr bwMode="auto">
          <a:xfrm>
            <a:off x="3809999" y="2958353"/>
            <a:ext cx="4833257" cy="2985247"/>
          </a:xfrm>
          <a:prstGeom prst="rect">
            <a:avLst/>
          </a:prstGeom>
          <a:noFill/>
          <a:ln w="9525">
            <a:noFill/>
            <a:miter lim="800000"/>
            <a:headEnd/>
            <a:tailEnd/>
          </a:ln>
        </p:spPr>
      </p:pic>
      <p:pic>
        <p:nvPicPr>
          <p:cNvPr id="34824" name="Picture 8"/>
          <p:cNvPicPr>
            <a:picLocks noChangeAspect="1" noChangeArrowheads="1"/>
          </p:cNvPicPr>
          <p:nvPr/>
        </p:nvPicPr>
        <p:blipFill>
          <a:blip r:embed="rId5"/>
          <a:srcRect/>
          <a:stretch>
            <a:fillRect/>
          </a:stretch>
        </p:blipFill>
        <p:spPr bwMode="auto">
          <a:xfrm>
            <a:off x="3886200" y="3470584"/>
            <a:ext cx="4667251" cy="1787216"/>
          </a:xfrm>
          <a:prstGeom prst="rect">
            <a:avLst/>
          </a:prstGeom>
          <a:noFill/>
          <a:ln w="9525">
            <a:noFill/>
            <a:miter lim="800000"/>
            <a:headEnd/>
            <a:tailEnd/>
          </a:ln>
        </p:spPr>
      </p:pic>
      <p:sp>
        <p:nvSpPr>
          <p:cNvPr id="2" name="Title 1"/>
          <p:cNvSpPr>
            <a:spLocks noGrp="1"/>
          </p:cNvSpPr>
          <p:nvPr>
            <p:ph type="title"/>
          </p:nvPr>
        </p:nvSpPr>
        <p:spPr/>
        <p:txBody>
          <a:bodyPr/>
          <a:lstStyle/>
          <a:p>
            <a:r>
              <a:rPr lang="en-US" sz="3200" dirty="0" smtClean="0"/>
              <a:t>Naïve </a:t>
            </a:r>
            <a:r>
              <a:rPr lang="en-US" sz="3200" dirty="0" err="1" smtClean="0"/>
              <a:t>vs</a:t>
            </a:r>
            <a:r>
              <a:rPr lang="en-US" sz="3200" dirty="0" smtClean="0"/>
              <a:t> Improved GLIFT Encoding</a:t>
            </a:r>
            <a:endParaRPr lang="en-US" sz="3200" dirty="0">
              <a:solidFill>
                <a:schemeClr val="tx1"/>
              </a:solidFill>
            </a:endParaRPr>
          </a:p>
        </p:txBody>
      </p:sp>
      <p:sp>
        <p:nvSpPr>
          <p:cNvPr id="3" name="Content Placeholder 2"/>
          <p:cNvSpPr>
            <a:spLocks noGrp="1"/>
          </p:cNvSpPr>
          <p:nvPr>
            <p:ph idx="1"/>
          </p:nvPr>
        </p:nvSpPr>
        <p:spPr/>
        <p:txBody>
          <a:bodyPr/>
          <a:lstStyle/>
          <a:p>
            <a:r>
              <a:rPr lang="en-US" sz="2800" dirty="0" smtClean="0"/>
              <a:t>Old encoding</a:t>
            </a:r>
            <a:r>
              <a:rPr lang="en-US" sz="2800" baseline="30000" dirty="0" smtClean="0"/>
              <a:t>[Oberg DAC′10]</a:t>
            </a:r>
            <a:endParaRPr lang="en-US" sz="2800" dirty="0" smtClean="0"/>
          </a:p>
          <a:p>
            <a:pPr lvl="1"/>
            <a:r>
              <a:rPr lang="en-US" sz="2400" dirty="0" smtClean="0"/>
              <a:t>AND/NAND-N: </a:t>
            </a:r>
          </a:p>
          <a:p>
            <a:pPr lvl="1"/>
            <a:r>
              <a:rPr lang="en-US" sz="2400" dirty="0" smtClean="0"/>
              <a:t>OR/NOR-N:</a:t>
            </a:r>
          </a:p>
          <a:p>
            <a:r>
              <a:rPr lang="en-US" sz="2800" dirty="0" smtClean="0"/>
              <a:t>New encoding</a:t>
            </a:r>
          </a:p>
          <a:p>
            <a:pPr lvl="1"/>
            <a:r>
              <a:rPr lang="en-US" sz="2400" dirty="0" smtClean="0"/>
              <a:t>AND-N</a:t>
            </a:r>
          </a:p>
          <a:p>
            <a:pPr lvl="1"/>
            <a:endParaRPr lang="en-US" sz="2000" dirty="0" smtClean="0"/>
          </a:p>
          <a:p>
            <a:pPr lvl="1"/>
            <a:endParaRPr lang="en-US" sz="2000" dirty="0" smtClean="0"/>
          </a:p>
          <a:p>
            <a:pPr lvl="1"/>
            <a:r>
              <a:rPr lang="en-US" sz="2400" dirty="0" smtClean="0"/>
              <a:t>OR-N</a:t>
            </a:r>
          </a:p>
          <a:p>
            <a:pPr lvl="1"/>
            <a:endParaRPr lang="en-US" sz="2400" dirty="0" smtClean="0"/>
          </a:p>
          <a:p>
            <a:pPr lvl="1">
              <a:buNone/>
            </a:pPr>
            <a:endParaRPr lang="en-US" sz="2400" dirty="0" smtClean="0"/>
          </a:p>
          <a:p>
            <a:pPr marL="342900" lvl="1" indent="-342900">
              <a:buClr>
                <a:srgbClr val="00007F"/>
              </a:buClr>
            </a:pPr>
            <a:r>
              <a:rPr lang="en-US" i="1" dirty="0" smtClean="0"/>
              <a:t>2-input gates</a:t>
            </a:r>
          </a:p>
        </p:txBody>
      </p:sp>
      <p:graphicFrame>
        <p:nvGraphicFramePr>
          <p:cNvPr id="34818" name="Object 2"/>
          <p:cNvGraphicFramePr>
            <a:graphicFrameLocks noChangeAspect="1"/>
          </p:cNvGraphicFramePr>
          <p:nvPr/>
        </p:nvGraphicFramePr>
        <p:xfrm>
          <a:off x="3360738" y="1524000"/>
          <a:ext cx="3878262" cy="639762"/>
        </p:xfrm>
        <a:graphic>
          <a:graphicData uri="http://schemas.openxmlformats.org/presentationml/2006/ole">
            <mc:AlternateContent xmlns:mc="http://schemas.openxmlformats.org/markup-compatibility/2006">
              <mc:Choice xmlns:v="urn:schemas-microsoft-com:vml" Requires="v">
                <p:oleObj spid="_x0000_s1053" name="Equation" r:id="rId6" imgW="2616120" imgH="431640" progId="Equation.3">
                  <p:embed/>
                </p:oleObj>
              </mc:Choice>
              <mc:Fallback>
                <p:oleObj name="Equation" r:id="rId6" imgW="2616120" imgH="431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0738" y="1524000"/>
                        <a:ext cx="3878262" cy="639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819" name="Object 3"/>
          <p:cNvGraphicFramePr>
            <a:graphicFrameLocks noChangeAspect="1"/>
          </p:cNvGraphicFramePr>
          <p:nvPr/>
        </p:nvGraphicFramePr>
        <p:xfrm>
          <a:off x="2665413" y="2027238"/>
          <a:ext cx="4344987" cy="639762"/>
        </p:xfrm>
        <a:graphic>
          <a:graphicData uri="http://schemas.openxmlformats.org/presentationml/2006/ole">
            <mc:AlternateContent xmlns:mc="http://schemas.openxmlformats.org/markup-compatibility/2006">
              <mc:Choice xmlns:v="urn:schemas-microsoft-com:vml" Requires="v">
                <p:oleObj spid="_x0000_s1054" name="Equation" r:id="rId8" imgW="2933640" imgH="431640" progId="Equation.3">
                  <p:embed/>
                </p:oleObj>
              </mc:Choice>
              <mc:Fallback>
                <p:oleObj name="Equation" r:id="rId8" imgW="2933640" imgH="4316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5413" y="2027238"/>
                        <a:ext cx="4344987" cy="639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1066800" y="3505200"/>
          <a:ext cx="1943101" cy="685801"/>
        </p:xfrm>
        <a:graphic>
          <a:graphicData uri="http://schemas.openxmlformats.org/presentationml/2006/ole">
            <mc:AlternateContent xmlns:mc="http://schemas.openxmlformats.org/markup-compatibility/2006">
              <mc:Choice xmlns:v="urn:schemas-microsoft-com:vml" Requires="v">
                <p:oleObj spid="_x0000_s1055" name="公式" r:id="rId10" imgW="1295280" imgH="457200" progId="Equation.3">
                  <p:embed/>
                </p:oleObj>
              </mc:Choice>
              <mc:Fallback>
                <p:oleObj name="公式" r:id="rId10" imgW="1295280" imgH="4572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66800" y="3505200"/>
                        <a:ext cx="1943101" cy="6858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821" name="Object 5"/>
          <p:cNvGraphicFramePr>
            <a:graphicFrameLocks noChangeAspect="1"/>
          </p:cNvGraphicFramePr>
          <p:nvPr/>
        </p:nvGraphicFramePr>
        <p:xfrm>
          <a:off x="1047750" y="4648200"/>
          <a:ext cx="2381250" cy="685800"/>
        </p:xfrm>
        <a:graphic>
          <a:graphicData uri="http://schemas.openxmlformats.org/presentationml/2006/ole">
            <mc:AlternateContent xmlns:mc="http://schemas.openxmlformats.org/markup-compatibility/2006">
              <mc:Choice xmlns:v="urn:schemas-microsoft-com:vml" Requires="v">
                <p:oleObj spid="_x0000_s1056" name="Equation" r:id="rId12" imgW="1587240" imgH="457200" progId="Equation.3">
                  <p:embed/>
                </p:oleObj>
              </mc:Choice>
              <mc:Fallback>
                <p:oleObj name="Equation" r:id="rId12" imgW="1587240" imgH="4572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47750" y="4648200"/>
                        <a:ext cx="238125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Straight Connector 10"/>
          <p:cNvCxnSpPr/>
          <p:nvPr/>
        </p:nvCxnSpPr>
        <p:spPr bwMode="auto">
          <a:xfrm rot="5400000">
            <a:off x="2095503" y="4381497"/>
            <a:ext cx="3124202" cy="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p:cNvCxnSpPr/>
          <p:nvPr/>
        </p:nvCxnSpPr>
        <p:spPr bwMode="auto">
          <a:xfrm>
            <a:off x="3657600" y="2819400"/>
            <a:ext cx="48768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5" name="Straight Connector 9"/>
          <p:cNvCxnSpPr/>
          <p:nvPr/>
        </p:nvCxnSpPr>
        <p:spPr bwMode="auto">
          <a:xfrm>
            <a:off x="381000" y="838200"/>
            <a:ext cx="8534400" cy="0"/>
          </a:xfrm>
          <a:prstGeom prst="line">
            <a:avLst/>
          </a:prstGeom>
          <a:solidFill>
            <a:schemeClr val="accent1"/>
          </a:solidFill>
          <a:ln w="9525" cap="flat" cmpd="sng" algn="ctr">
            <a:gradFill flip="none" rotWithShape="1">
              <a:gsLst>
                <a:gs pos="0">
                  <a:srgbClr val="CCCCFF"/>
                </a:gs>
                <a:gs pos="17999">
                  <a:srgbClr val="99CCFF"/>
                </a:gs>
                <a:gs pos="36000">
                  <a:srgbClr val="9966FF"/>
                </a:gs>
                <a:gs pos="61000">
                  <a:srgbClr val="CC99FF"/>
                </a:gs>
                <a:gs pos="82001">
                  <a:srgbClr val="99CCFF"/>
                </a:gs>
                <a:gs pos="100000">
                  <a:srgbClr val="CCCCFF"/>
                </a:gs>
              </a:gsLst>
              <a:path path="shape">
                <a:fillToRect l="50000" t="50000" r="50000" b="50000"/>
              </a:path>
              <a:tileRect/>
            </a:gradFill>
            <a:prstDash val="solid"/>
            <a:round/>
            <a:headEnd type="none" w="med" len="med"/>
            <a:tailEnd type="none" w="med" len="med"/>
          </a:ln>
          <a:effectLst>
            <a:outerShdw blurRad="50800" dist="38100" dir="5400000" algn="t" rotWithShape="0">
              <a:prstClr val="black">
                <a:alpha val="40000"/>
              </a:prstClr>
            </a:outerShdw>
          </a:effectLst>
        </p:spPr>
      </p:cxnSp>
      <p:sp>
        <p:nvSpPr>
          <p:cNvPr id="16" name="Right Arrow 15"/>
          <p:cNvSpPr/>
          <p:nvPr/>
        </p:nvSpPr>
        <p:spPr bwMode="auto">
          <a:xfrm>
            <a:off x="5334000" y="4191001"/>
            <a:ext cx="381000" cy="300038"/>
          </a:xfrm>
          <a:prstGeom prst="rightArrow">
            <a:avLst/>
          </a:prstGeom>
          <a:solidFill>
            <a:schemeClr val="accent1"/>
          </a:solidFill>
          <a:ln w="952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18" name="Right Arrow 17"/>
          <p:cNvSpPr/>
          <p:nvPr/>
        </p:nvSpPr>
        <p:spPr bwMode="auto">
          <a:xfrm>
            <a:off x="7162800" y="4195762"/>
            <a:ext cx="381000" cy="300038"/>
          </a:xfrm>
          <a:prstGeom prst="rightArrow">
            <a:avLst/>
          </a:prstGeom>
          <a:solidFill>
            <a:schemeClr val="accent1"/>
          </a:solidFill>
          <a:ln w="9525"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19" name="Multiply 13"/>
          <p:cNvSpPr/>
          <p:nvPr/>
        </p:nvSpPr>
        <p:spPr>
          <a:xfrm>
            <a:off x="7086600" y="4114800"/>
            <a:ext cx="381000" cy="4572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19647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8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8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8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3" presetClass="exit" presetSubtype="10" fill="hold" nodeType="clickEffect">
                                  <p:stCondLst>
                                    <p:cond delay="0"/>
                                  </p:stCondLst>
                                  <p:childTnLst>
                                    <p:animEffect transition="out" filter="blinds(horizontal)">
                                      <p:cBhvr>
                                        <p:cTn id="40" dur="500"/>
                                        <p:tgtEl>
                                          <p:spTgt spid="4"/>
                                        </p:tgtEl>
                                      </p:cBhvr>
                                    </p:animEffect>
                                    <p:set>
                                      <p:cBhvr>
                                        <p:cTn id="41" dur="1" fill="hold">
                                          <p:stCondLst>
                                            <p:cond delay="499"/>
                                          </p:stCondLst>
                                        </p:cTn>
                                        <p:tgtEl>
                                          <p:spTgt spid="4"/>
                                        </p:tgtEl>
                                        <p:attrNameLst>
                                          <p:attrName>style.visibility</p:attrName>
                                        </p:attrNameLst>
                                      </p:cBhvr>
                                      <p:to>
                                        <p:strVal val="hidden"/>
                                      </p:to>
                                    </p:set>
                                  </p:childTnLst>
                                </p:cTn>
                              </p:par>
                              <p:par>
                                <p:cTn id="42" presetID="1" presetClass="entr" presetSubtype="0" fill="hold" nodeType="withEffect">
                                  <p:stCondLst>
                                    <p:cond delay="0"/>
                                  </p:stCondLst>
                                  <p:childTnLst>
                                    <p:set>
                                      <p:cBhvr>
                                        <p:cTn id="43" dur="1" fill="hold">
                                          <p:stCondLst>
                                            <p:cond delay="0"/>
                                          </p:stCondLst>
                                        </p:cTn>
                                        <p:tgtEl>
                                          <p:spTgt spid="3482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0-#ppt_w/2"/>
                                          </p:val>
                                        </p:tav>
                                        <p:tav tm="100000">
                                          <p:val>
                                            <p:strVal val="#ppt_x"/>
                                          </p:val>
                                        </p:tav>
                                      </p:tavLst>
                                    </p:anim>
                                    <p:anim calcmode="lin" valueType="num">
                                      <p:cBhvr additive="base">
                                        <p:cTn id="49"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childTnLst>
                                </p:cTn>
                              </p:par>
                              <p:par>
                                <p:cTn id="54" presetID="2" presetClass="entr" presetSubtype="4"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ppt_x"/>
                                          </p:val>
                                        </p:tav>
                                        <p:tav tm="100000">
                                          <p:val>
                                            <p:strVal val="#ppt_x"/>
                                          </p:val>
                                        </p:tav>
                                      </p:tavLst>
                                    </p:anim>
                                    <p:anim calcmode="lin" valueType="num">
                                      <p:cBhvr additive="base">
                                        <p:cTn id="5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Separation of GLIFT Logic</a:t>
            </a:r>
            <a:endParaRPr lang="en-US" sz="3200" dirty="0">
              <a:solidFill>
                <a:schemeClr val="tx1"/>
              </a:solidFill>
            </a:endParaRPr>
          </a:p>
        </p:txBody>
      </p:sp>
      <p:sp>
        <p:nvSpPr>
          <p:cNvPr id="3" name="Content Placeholder 2"/>
          <p:cNvSpPr>
            <a:spLocks noGrp="1"/>
          </p:cNvSpPr>
          <p:nvPr>
            <p:ph idx="1"/>
          </p:nvPr>
        </p:nvSpPr>
        <p:spPr>
          <a:xfrm>
            <a:off x="228600" y="1066800"/>
            <a:ext cx="8686800" cy="5542834"/>
          </a:xfrm>
        </p:spPr>
        <p:txBody>
          <a:bodyPr/>
          <a:lstStyle/>
          <a:p>
            <a:pPr marL="342900" lvl="1" indent="-342900">
              <a:buClr>
                <a:srgbClr val="00007F"/>
              </a:buClr>
            </a:pPr>
            <a:r>
              <a:rPr lang="en-US" dirty="0" smtClean="0"/>
              <a:t>The old GLIFT logic requires intermediate results from the original circuit, e.g., wire </a:t>
            </a:r>
            <a:r>
              <a:rPr lang="en-US" i="1" dirty="0" smtClean="0"/>
              <a:t>d</a:t>
            </a:r>
            <a:r>
              <a:rPr lang="en-US" dirty="0" smtClean="0"/>
              <a:t>.</a:t>
            </a:r>
          </a:p>
          <a:p>
            <a:pPr marL="342900" lvl="1" indent="-342900">
              <a:buClr>
                <a:srgbClr val="00007F"/>
              </a:buClr>
            </a:pPr>
            <a:r>
              <a:rPr lang="en-US" dirty="0" smtClean="0"/>
              <a:t>The new GLIFT logic is complete independent of the original design.</a:t>
            </a:r>
            <a:endParaRPr lang="en-US" sz="2400" dirty="0" smtClean="0"/>
          </a:p>
        </p:txBody>
      </p:sp>
      <p:pic>
        <p:nvPicPr>
          <p:cNvPr id="10" name="Picture 9" descr="old.bmp"/>
          <p:cNvPicPr>
            <a:picLocks noChangeAspect="1"/>
          </p:cNvPicPr>
          <p:nvPr/>
        </p:nvPicPr>
        <p:blipFill>
          <a:blip r:embed="rId3"/>
          <a:stretch>
            <a:fillRect/>
          </a:stretch>
        </p:blipFill>
        <p:spPr>
          <a:xfrm>
            <a:off x="1174750" y="3071877"/>
            <a:ext cx="6499225" cy="2886237"/>
          </a:xfrm>
          <a:prstGeom prst="rect">
            <a:avLst/>
          </a:prstGeom>
        </p:spPr>
      </p:pic>
      <p:cxnSp>
        <p:nvCxnSpPr>
          <p:cNvPr id="15" name="Elbow Connector 14"/>
          <p:cNvCxnSpPr/>
          <p:nvPr/>
        </p:nvCxnSpPr>
        <p:spPr bwMode="auto">
          <a:xfrm rot="5400000" flipH="1" flipV="1">
            <a:off x="3879850" y="4015014"/>
            <a:ext cx="989806" cy="762794"/>
          </a:xfrm>
          <a:prstGeom prst="bentConnector3">
            <a:avLst>
              <a:gd name="adj1" fmla="val 98599"/>
            </a:avLst>
          </a:prstGeom>
          <a:solidFill>
            <a:schemeClr val="accent1"/>
          </a:solidFill>
          <a:ln w="63500" cap="flat" cmpd="sng" algn="ctr">
            <a:solidFill>
              <a:srgbClr val="FF0000"/>
            </a:solidFill>
            <a:prstDash val="solid"/>
            <a:miter lim="800000"/>
            <a:headEnd type="oval" w="med" len="med"/>
            <a:tailEnd type="none" w="med" len="med"/>
          </a:ln>
          <a:effectLst/>
        </p:spPr>
      </p:cxnSp>
      <p:pic>
        <p:nvPicPr>
          <p:cNvPr id="28" name="Picture 27" descr="new.bmp"/>
          <p:cNvPicPr>
            <a:picLocks noChangeAspect="1"/>
          </p:cNvPicPr>
          <p:nvPr/>
        </p:nvPicPr>
        <p:blipFill>
          <a:blip r:embed="rId4"/>
          <a:stretch>
            <a:fillRect/>
          </a:stretch>
        </p:blipFill>
        <p:spPr>
          <a:xfrm>
            <a:off x="1196975" y="2910114"/>
            <a:ext cx="6499225" cy="3338286"/>
          </a:xfrm>
          <a:prstGeom prst="rect">
            <a:avLst/>
          </a:prstGeom>
        </p:spPr>
      </p:pic>
    </p:spTree>
    <p:extLst>
      <p:ext uri="{BB962C8B-B14F-4D97-AF65-F5344CB8AC3E}">
        <p14:creationId xmlns:p14="http://schemas.microsoft.com/office/powerpoint/2010/main" val="427482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nodeType="clickEffect">
                                  <p:stCondLst>
                                    <p:cond delay="0"/>
                                  </p:stCondLst>
                                  <p:childTnLst>
                                    <p:animEffect transition="out" filter="blinds(horizontal)">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par>
                                <p:cTn id="14" presetID="3" presetClass="exit" presetSubtype="10" fill="hold" nodeType="withEffect">
                                  <p:stCondLst>
                                    <p:cond delay="0"/>
                                  </p:stCondLst>
                                  <p:childTnLst>
                                    <p:animEffect transition="out" filter="blinds(horizontal)">
                                      <p:cBhvr>
                                        <p:cTn id="15" dur="500"/>
                                        <p:tgtEl>
                                          <p:spTgt spid="15"/>
                                        </p:tgtEl>
                                      </p:cBhvr>
                                    </p:animEffect>
                                    <p:set>
                                      <p:cBhvr>
                                        <p:cTn id="16" dur="1" fill="hold">
                                          <p:stCondLst>
                                            <p:cond delay="499"/>
                                          </p:stCondLst>
                                        </p:cTn>
                                        <p:tgtEl>
                                          <p:spTgt spid="15"/>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And Circuit Redundancy…</a:t>
            </a:r>
            <a:endParaRPr lang="en-US" sz="3200" dirty="0">
              <a:solidFill>
                <a:schemeClr val="tx1"/>
              </a:solidFill>
            </a:endParaRPr>
          </a:p>
        </p:txBody>
      </p:sp>
      <p:sp>
        <p:nvSpPr>
          <p:cNvPr id="3" name="Content Placeholder 2"/>
          <p:cNvSpPr>
            <a:spLocks noGrp="1"/>
          </p:cNvSpPr>
          <p:nvPr>
            <p:ph idx="1"/>
          </p:nvPr>
        </p:nvSpPr>
        <p:spPr/>
        <p:txBody>
          <a:bodyPr/>
          <a:lstStyle/>
          <a:p>
            <a:pPr marL="342900" lvl="1" indent="-342900">
              <a:buClr>
                <a:srgbClr val="00007F"/>
              </a:buClr>
            </a:pPr>
            <a:r>
              <a:rPr lang="en-US" dirty="0" smtClean="0"/>
              <a:t>The GLIFT logic is exactly twice the original circuit when there is no </a:t>
            </a:r>
            <a:r>
              <a:rPr lang="en-US" dirty="0" err="1" smtClean="0"/>
              <a:t>untrusted</a:t>
            </a:r>
            <a:r>
              <a:rPr lang="en-US" dirty="0" smtClean="0"/>
              <a:t> input, which implements triple modular redundancy (TMR) for fault tolerance.</a:t>
            </a:r>
          </a:p>
          <a:p>
            <a:endParaRPr lang="en-US" dirty="0"/>
          </a:p>
        </p:txBody>
      </p:sp>
      <p:pic>
        <p:nvPicPr>
          <p:cNvPr id="15" name="Picture 14" descr="redundancy.tif"/>
          <p:cNvPicPr>
            <a:picLocks noChangeAspect="1"/>
          </p:cNvPicPr>
          <p:nvPr/>
        </p:nvPicPr>
        <p:blipFill>
          <a:blip r:embed="rId3"/>
          <a:stretch>
            <a:fillRect/>
          </a:stretch>
        </p:blipFill>
        <p:spPr>
          <a:xfrm>
            <a:off x="1828800" y="2590800"/>
            <a:ext cx="5897380" cy="3607312"/>
          </a:xfrm>
          <a:prstGeom prst="rect">
            <a:avLst/>
          </a:prstGeom>
        </p:spPr>
      </p:pic>
      <p:sp>
        <p:nvSpPr>
          <p:cNvPr id="12" name="椭圆 11"/>
          <p:cNvSpPr/>
          <p:nvPr/>
        </p:nvSpPr>
        <p:spPr bwMode="auto">
          <a:xfrm>
            <a:off x="6705600" y="4953000"/>
            <a:ext cx="1216025" cy="761999"/>
          </a:xfrm>
          <a:prstGeom prst="ellipse">
            <a:avLst/>
          </a:prstGeom>
          <a:noFill/>
          <a:ln w="22225" cap="flat" cmpd="sng" algn="ctr">
            <a:solidFill>
              <a:srgbClr val="FF000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Garamond" pitchFamily="-65" charset="0"/>
            </a:endParaRPr>
          </a:p>
        </p:txBody>
      </p:sp>
      <p:cxnSp>
        <p:nvCxnSpPr>
          <p:cNvPr id="9" name="Straight Connector 9"/>
          <p:cNvCxnSpPr/>
          <p:nvPr/>
        </p:nvCxnSpPr>
        <p:spPr bwMode="auto">
          <a:xfrm>
            <a:off x="381000" y="838200"/>
            <a:ext cx="8534400" cy="0"/>
          </a:xfrm>
          <a:prstGeom prst="line">
            <a:avLst/>
          </a:prstGeom>
          <a:solidFill>
            <a:schemeClr val="accent1"/>
          </a:solidFill>
          <a:ln w="9525" cap="flat" cmpd="sng" algn="ctr">
            <a:gradFill flip="none" rotWithShape="1">
              <a:gsLst>
                <a:gs pos="0">
                  <a:srgbClr val="CCCCFF"/>
                </a:gs>
                <a:gs pos="17999">
                  <a:srgbClr val="99CCFF"/>
                </a:gs>
                <a:gs pos="36000">
                  <a:srgbClr val="9966FF"/>
                </a:gs>
                <a:gs pos="61000">
                  <a:srgbClr val="CC99FF"/>
                </a:gs>
                <a:gs pos="82001">
                  <a:srgbClr val="99CCFF"/>
                </a:gs>
                <a:gs pos="100000">
                  <a:srgbClr val="CCCCFF"/>
                </a:gs>
              </a:gsLst>
              <a:path path="shape">
                <a:fillToRect l="50000" t="50000" r="50000" b="50000"/>
              </a:path>
              <a:tileRect/>
            </a:gradFill>
            <a:prstDash val="solid"/>
            <a:round/>
            <a:headEnd type="none" w="med" len="med"/>
            <a:tailEnd type="none" w="med" len="med"/>
          </a:ln>
          <a:effectLst>
            <a:outerShdw blurRad="50800" dist="38100" dir="5400000" algn="t" rotWithShape="0">
              <a:prstClr val="black">
                <a:alpha val="40000"/>
              </a:prstClr>
            </a:outerShdw>
          </a:effectLst>
        </p:spPr>
      </p:cxnSp>
    </p:spTree>
    <p:extLst>
      <p:ext uri="{BB962C8B-B14F-4D97-AF65-F5344CB8AC3E}">
        <p14:creationId xmlns:p14="http://schemas.microsoft.com/office/powerpoint/2010/main" val="6860442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extLst>
              <p:ext uri="{D42A27DB-BD31-4B8C-83A1-F6EECF244321}">
                <p14:modId xmlns:p14="http://schemas.microsoft.com/office/powerpoint/2010/main" val="2126890056"/>
              </p:ext>
            </p:extLst>
          </p:nvPr>
        </p:nvGraphicFramePr>
        <p:xfrm>
          <a:off x="228600" y="1066800"/>
          <a:ext cx="8229600" cy="4659868"/>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143000" y="5410200"/>
            <a:ext cx="7086600" cy="369332"/>
          </a:xfrm>
          <a:prstGeom prst="rect">
            <a:avLst/>
          </a:prstGeom>
          <a:noFill/>
        </p:spPr>
        <p:txBody>
          <a:bodyPr wrap="square" rtlCol="0">
            <a:spAutoFit/>
          </a:bodyPr>
          <a:lstStyle/>
          <a:p>
            <a:r>
              <a:rPr lang="en-US" dirty="0" smtClean="0">
                <a:latin typeface="+mn-lt"/>
              </a:rPr>
              <a:t>On average </a:t>
            </a:r>
            <a:r>
              <a:rPr lang="en-US" b="1" dirty="0" smtClean="0">
                <a:solidFill>
                  <a:srgbClr val="FF0000"/>
                </a:solidFill>
                <a:latin typeface="+mn-lt"/>
              </a:rPr>
              <a:t>25.7%</a:t>
            </a:r>
            <a:r>
              <a:rPr lang="en-US" dirty="0" smtClean="0">
                <a:latin typeface="+mn-lt"/>
              </a:rPr>
              <a:t> reductions in area on the 30 largest benchmarks tested</a:t>
            </a:r>
            <a:endParaRPr lang="en-US" dirty="0">
              <a:latin typeface="+mn-lt"/>
            </a:endParaRPr>
          </a:p>
        </p:txBody>
      </p:sp>
      <p:sp>
        <p:nvSpPr>
          <p:cNvPr id="10" name="Rectangle 9"/>
          <p:cNvSpPr/>
          <p:nvPr/>
        </p:nvSpPr>
        <p:spPr>
          <a:xfrm>
            <a:off x="1544748" y="3669695"/>
            <a:ext cx="647934" cy="307777"/>
          </a:xfrm>
          <a:prstGeom prst="rect">
            <a:avLst/>
          </a:prstGeom>
        </p:spPr>
        <p:txBody>
          <a:bodyPr wrap="none">
            <a:spAutoFit/>
          </a:bodyPr>
          <a:lstStyle/>
          <a:p>
            <a:r>
              <a:rPr lang="en-US" sz="1400" dirty="0" smtClean="0">
                <a:latin typeface="+mn-lt"/>
              </a:rPr>
              <a:t>44.3%</a:t>
            </a:r>
            <a:endParaRPr lang="en-US" sz="1400" dirty="0">
              <a:latin typeface="+mn-lt"/>
            </a:endParaRPr>
          </a:p>
        </p:txBody>
      </p:sp>
      <p:sp>
        <p:nvSpPr>
          <p:cNvPr id="11" name="Rectangle 10"/>
          <p:cNvSpPr/>
          <p:nvPr/>
        </p:nvSpPr>
        <p:spPr>
          <a:xfrm>
            <a:off x="2547443" y="3849915"/>
            <a:ext cx="647934" cy="307777"/>
          </a:xfrm>
          <a:prstGeom prst="rect">
            <a:avLst/>
          </a:prstGeom>
        </p:spPr>
        <p:txBody>
          <a:bodyPr wrap="none">
            <a:spAutoFit/>
          </a:bodyPr>
          <a:lstStyle/>
          <a:p>
            <a:r>
              <a:rPr lang="en-US" sz="1400" dirty="0" smtClean="0">
                <a:latin typeface="+mn-lt"/>
              </a:rPr>
              <a:t>59.0%</a:t>
            </a:r>
            <a:endParaRPr lang="en-US" sz="1400" dirty="0">
              <a:latin typeface="+mn-lt"/>
            </a:endParaRPr>
          </a:p>
        </p:txBody>
      </p:sp>
      <p:sp>
        <p:nvSpPr>
          <p:cNvPr id="12" name="Rectangle 11"/>
          <p:cNvSpPr/>
          <p:nvPr/>
        </p:nvSpPr>
        <p:spPr>
          <a:xfrm>
            <a:off x="3548001" y="3829071"/>
            <a:ext cx="647934" cy="307777"/>
          </a:xfrm>
          <a:prstGeom prst="rect">
            <a:avLst/>
          </a:prstGeom>
        </p:spPr>
        <p:txBody>
          <a:bodyPr wrap="none">
            <a:spAutoFit/>
          </a:bodyPr>
          <a:lstStyle/>
          <a:p>
            <a:r>
              <a:rPr lang="en-US" sz="1400" dirty="0" smtClean="0">
                <a:latin typeface="+mn-lt"/>
              </a:rPr>
              <a:t>52.5%</a:t>
            </a:r>
            <a:endParaRPr lang="en-US" sz="1400" dirty="0">
              <a:latin typeface="+mn-lt"/>
            </a:endParaRPr>
          </a:p>
        </p:txBody>
      </p:sp>
      <p:sp>
        <p:nvSpPr>
          <p:cNvPr id="13" name="Rectangle 12"/>
          <p:cNvSpPr/>
          <p:nvPr/>
        </p:nvSpPr>
        <p:spPr>
          <a:xfrm>
            <a:off x="4587725" y="3816976"/>
            <a:ext cx="647934" cy="307777"/>
          </a:xfrm>
          <a:prstGeom prst="rect">
            <a:avLst/>
          </a:prstGeom>
        </p:spPr>
        <p:txBody>
          <a:bodyPr wrap="none">
            <a:spAutoFit/>
          </a:bodyPr>
          <a:lstStyle/>
          <a:p>
            <a:r>
              <a:rPr lang="en-US" sz="1400" dirty="0" smtClean="0">
                <a:latin typeface="+mn-lt"/>
              </a:rPr>
              <a:t>61.3%</a:t>
            </a:r>
            <a:endParaRPr lang="en-US" sz="1400" dirty="0">
              <a:latin typeface="+mn-lt"/>
            </a:endParaRPr>
          </a:p>
        </p:txBody>
      </p:sp>
      <p:sp>
        <p:nvSpPr>
          <p:cNvPr id="14" name="Rectangle 13"/>
          <p:cNvSpPr/>
          <p:nvPr/>
        </p:nvSpPr>
        <p:spPr>
          <a:xfrm>
            <a:off x="5578325" y="3620662"/>
            <a:ext cx="647934" cy="307777"/>
          </a:xfrm>
          <a:prstGeom prst="rect">
            <a:avLst/>
          </a:prstGeom>
        </p:spPr>
        <p:txBody>
          <a:bodyPr wrap="none">
            <a:spAutoFit/>
          </a:bodyPr>
          <a:lstStyle/>
          <a:p>
            <a:r>
              <a:rPr lang="en-US" sz="1400" dirty="0" smtClean="0">
                <a:latin typeface="+mn-lt"/>
              </a:rPr>
              <a:t>48.0%</a:t>
            </a:r>
            <a:endParaRPr lang="en-US" sz="1400" dirty="0">
              <a:latin typeface="+mn-lt"/>
            </a:endParaRPr>
          </a:p>
        </p:txBody>
      </p:sp>
      <p:sp>
        <p:nvSpPr>
          <p:cNvPr id="15" name="Rectangle 14"/>
          <p:cNvSpPr/>
          <p:nvPr/>
        </p:nvSpPr>
        <p:spPr>
          <a:xfrm>
            <a:off x="6593115" y="3505200"/>
            <a:ext cx="647934" cy="307777"/>
          </a:xfrm>
          <a:prstGeom prst="rect">
            <a:avLst/>
          </a:prstGeom>
        </p:spPr>
        <p:txBody>
          <a:bodyPr wrap="none">
            <a:spAutoFit/>
          </a:bodyPr>
          <a:lstStyle/>
          <a:p>
            <a:r>
              <a:rPr lang="en-US" sz="1400" dirty="0" smtClean="0">
                <a:latin typeface="+mn-lt"/>
              </a:rPr>
              <a:t>45.3%</a:t>
            </a:r>
            <a:endParaRPr lang="en-US" sz="1400" dirty="0">
              <a:latin typeface="+mn-lt"/>
            </a:endParaRPr>
          </a:p>
        </p:txBody>
      </p:sp>
      <p:sp>
        <p:nvSpPr>
          <p:cNvPr id="16" name="Rectangle 15"/>
          <p:cNvSpPr/>
          <p:nvPr/>
        </p:nvSpPr>
        <p:spPr>
          <a:xfrm>
            <a:off x="7631256" y="3822930"/>
            <a:ext cx="647934" cy="307777"/>
          </a:xfrm>
          <a:prstGeom prst="rect">
            <a:avLst/>
          </a:prstGeom>
        </p:spPr>
        <p:txBody>
          <a:bodyPr wrap="none">
            <a:spAutoFit/>
          </a:bodyPr>
          <a:lstStyle/>
          <a:p>
            <a:r>
              <a:rPr lang="en-US" sz="1400" dirty="0" smtClean="0">
                <a:latin typeface="+mn-lt"/>
              </a:rPr>
              <a:t>26.4%</a:t>
            </a:r>
            <a:endParaRPr lang="en-US" sz="1400" dirty="0">
              <a:latin typeface="+mn-lt"/>
            </a:endParaRPr>
          </a:p>
        </p:txBody>
      </p:sp>
      <p:sp>
        <p:nvSpPr>
          <p:cNvPr id="3" name="Title 2"/>
          <p:cNvSpPr>
            <a:spLocks noGrp="1"/>
          </p:cNvSpPr>
          <p:nvPr>
            <p:ph type="title"/>
          </p:nvPr>
        </p:nvSpPr>
        <p:spPr/>
        <p:txBody>
          <a:bodyPr/>
          <a:lstStyle/>
          <a:p>
            <a:r>
              <a:rPr lang="en-US" dirty="0" smtClean="0"/>
              <a:t>Area Results</a:t>
            </a:r>
            <a:endParaRPr lang="en-US" dirty="0"/>
          </a:p>
        </p:txBody>
      </p:sp>
      <p:sp>
        <p:nvSpPr>
          <p:cNvPr id="2" name="Rectangle 1"/>
          <p:cNvSpPr/>
          <p:nvPr/>
        </p:nvSpPr>
        <p:spPr>
          <a:xfrm>
            <a:off x="228600" y="5791200"/>
            <a:ext cx="8534400" cy="830997"/>
          </a:xfrm>
          <a:prstGeom prst="rect">
            <a:avLst/>
          </a:prstGeom>
        </p:spPr>
        <p:txBody>
          <a:bodyPr wrap="square">
            <a:spAutoFit/>
          </a:bodyPr>
          <a:lstStyle/>
          <a:p>
            <a:r>
              <a:rPr lang="en-US" sz="1600" dirty="0"/>
              <a:t>Wei Hu, Jason Oberg, </a:t>
            </a:r>
            <a:r>
              <a:rPr lang="en-US" sz="1600" dirty="0" err="1"/>
              <a:t>Dejun</a:t>
            </a:r>
            <a:r>
              <a:rPr lang="en-US" sz="1600" dirty="0"/>
              <a:t> Mu</a:t>
            </a:r>
            <a:r>
              <a:rPr lang="en-US" sz="1600" dirty="0" smtClean="0"/>
              <a:t>, </a:t>
            </a:r>
            <a:r>
              <a:rPr lang="en-US" sz="1600" dirty="0"/>
              <a:t>and Ryan Kastner, "Simultaneous Information Flow Security and Circuit Redundancy in Boolean Gates", International Conference on Computer-Aided Design (ICCAD), November 2012</a:t>
            </a:r>
          </a:p>
        </p:txBody>
      </p:sp>
    </p:spTree>
    <p:extLst>
      <p:ext uri="{BB962C8B-B14F-4D97-AF65-F5344CB8AC3E}">
        <p14:creationId xmlns:p14="http://schemas.microsoft.com/office/powerpoint/2010/main" val="33077885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5"/>
          <p:cNvGraphicFramePr/>
          <p:nvPr/>
        </p:nvGraphicFramePr>
        <p:xfrm>
          <a:off x="539750" y="990600"/>
          <a:ext cx="799465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990600" y="5334000"/>
            <a:ext cx="7086600" cy="369332"/>
          </a:xfrm>
          <a:prstGeom prst="rect">
            <a:avLst/>
          </a:prstGeom>
          <a:noFill/>
        </p:spPr>
        <p:txBody>
          <a:bodyPr wrap="square" rtlCol="0">
            <a:spAutoFit/>
          </a:bodyPr>
          <a:lstStyle/>
          <a:p>
            <a:r>
              <a:rPr lang="en-US" dirty="0" smtClean="0">
                <a:latin typeface="+mn-lt"/>
              </a:rPr>
              <a:t>On average </a:t>
            </a:r>
            <a:r>
              <a:rPr lang="en-US" b="1" dirty="0" smtClean="0">
                <a:solidFill>
                  <a:srgbClr val="FF0000"/>
                </a:solidFill>
                <a:latin typeface="+mn-lt"/>
              </a:rPr>
              <a:t>31.4%</a:t>
            </a:r>
            <a:r>
              <a:rPr lang="en-US" dirty="0" smtClean="0">
                <a:latin typeface="+mn-lt"/>
              </a:rPr>
              <a:t> reductions in delay and </a:t>
            </a:r>
            <a:r>
              <a:rPr lang="en-US" b="1" dirty="0" smtClean="0">
                <a:solidFill>
                  <a:srgbClr val="FF0000"/>
                </a:solidFill>
                <a:latin typeface="+mn-lt"/>
              </a:rPr>
              <a:t>53.5%</a:t>
            </a:r>
            <a:r>
              <a:rPr lang="en-US" dirty="0" smtClean="0">
                <a:latin typeface="+mn-lt"/>
              </a:rPr>
              <a:t> in area-delay product</a:t>
            </a:r>
            <a:endParaRPr lang="en-US" dirty="0">
              <a:latin typeface="+mn-lt"/>
            </a:endParaRPr>
          </a:p>
        </p:txBody>
      </p:sp>
      <p:sp>
        <p:nvSpPr>
          <p:cNvPr id="11" name="Rectangle 10"/>
          <p:cNvSpPr/>
          <p:nvPr/>
        </p:nvSpPr>
        <p:spPr>
          <a:xfrm>
            <a:off x="1676400" y="3426023"/>
            <a:ext cx="647934" cy="307777"/>
          </a:xfrm>
          <a:prstGeom prst="rect">
            <a:avLst/>
          </a:prstGeom>
        </p:spPr>
        <p:txBody>
          <a:bodyPr wrap="none">
            <a:spAutoFit/>
          </a:bodyPr>
          <a:lstStyle/>
          <a:p>
            <a:r>
              <a:rPr lang="en-US" sz="1400" dirty="0" smtClean="0">
                <a:latin typeface="+mn-lt"/>
              </a:rPr>
              <a:t>42.4%</a:t>
            </a:r>
            <a:endParaRPr lang="en-US" sz="1400" dirty="0">
              <a:latin typeface="+mn-lt"/>
            </a:endParaRPr>
          </a:p>
        </p:txBody>
      </p:sp>
      <p:sp>
        <p:nvSpPr>
          <p:cNvPr id="12" name="Rectangle 11"/>
          <p:cNvSpPr/>
          <p:nvPr/>
        </p:nvSpPr>
        <p:spPr>
          <a:xfrm>
            <a:off x="2667000" y="3426023"/>
            <a:ext cx="647934" cy="307777"/>
          </a:xfrm>
          <a:prstGeom prst="rect">
            <a:avLst/>
          </a:prstGeom>
        </p:spPr>
        <p:txBody>
          <a:bodyPr wrap="none">
            <a:spAutoFit/>
          </a:bodyPr>
          <a:lstStyle/>
          <a:p>
            <a:r>
              <a:rPr lang="en-US" sz="1400" dirty="0" smtClean="0">
                <a:latin typeface="+mn-lt"/>
              </a:rPr>
              <a:t>42.4%</a:t>
            </a:r>
            <a:endParaRPr lang="en-US" sz="1400" dirty="0">
              <a:latin typeface="+mn-lt"/>
            </a:endParaRPr>
          </a:p>
        </p:txBody>
      </p:sp>
      <p:sp>
        <p:nvSpPr>
          <p:cNvPr id="13" name="Rectangle 12"/>
          <p:cNvSpPr/>
          <p:nvPr/>
        </p:nvSpPr>
        <p:spPr>
          <a:xfrm>
            <a:off x="3695466" y="3657600"/>
            <a:ext cx="647934" cy="307777"/>
          </a:xfrm>
          <a:prstGeom prst="rect">
            <a:avLst/>
          </a:prstGeom>
        </p:spPr>
        <p:txBody>
          <a:bodyPr wrap="none">
            <a:spAutoFit/>
          </a:bodyPr>
          <a:lstStyle/>
          <a:p>
            <a:r>
              <a:rPr lang="en-US" sz="1400" dirty="0" smtClean="0">
                <a:latin typeface="+mn-lt"/>
              </a:rPr>
              <a:t>35.9%</a:t>
            </a:r>
            <a:endParaRPr lang="en-US" sz="1400" dirty="0">
              <a:latin typeface="+mn-lt"/>
            </a:endParaRPr>
          </a:p>
        </p:txBody>
      </p:sp>
      <p:sp>
        <p:nvSpPr>
          <p:cNvPr id="14" name="Rectangle 13"/>
          <p:cNvSpPr/>
          <p:nvPr/>
        </p:nvSpPr>
        <p:spPr>
          <a:xfrm>
            <a:off x="4686066" y="3426023"/>
            <a:ext cx="647934" cy="307777"/>
          </a:xfrm>
          <a:prstGeom prst="rect">
            <a:avLst/>
          </a:prstGeom>
        </p:spPr>
        <p:txBody>
          <a:bodyPr wrap="none">
            <a:spAutoFit/>
          </a:bodyPr>
          <a:lstStyle/>
          <a:p>
            <a:r>
              <a:rPr lang="en-US" sz="1400" dirty="0" smtClean="0">
                <a:latin typeface="+mn-lt"/>
              </a:rPr>
              <a:t>37.5%</a:t>
            </a:r>
            <a:endParaRPr lang="en-US" sz="1400" dirty="0">
              <a:latin typeface="+mn-lt"/>
            </a:endParaRPr>
          </a:p>
        </p:txBody>
      </p:sp>
      <p:sp>
        <p:nvSpPr>
          <p:cNvPr id="15" name="Rectangle 14"/>
          <p:cNvSpPr/>
          <p:nvPr/>
        </p:nvSpPr>
        <p:spPr>
          <a:xfrm>
            <a:off x="5715000" y="3426023"/>
            <a:ext cx="647934" cy="307777"/>
          </a:xfrm>
          <a:prstGeom prst="rect">
            <a:avLst/>
          </a:prstGeom>
        </p:spPr>
        <p:txBody>
          <a:bodyPr wrap="none">
            <a:spAutoFit/>
          </a:bodyPr>
          <a:lstStyle/>
          <a:p>
            <a:r>
              <a:rPr lang="en-US" sz="1400" dirty="0" smtClean="0">
                <a:latin typeface="+mn-lt"/>
              </a:rPr>
              <a:t>35.1%</a:t>
            </a:r>
            <a:endParaRPr lang="en-US" sz="1400" dirty="0">
              <a:latin typeface="+mn-lt"/>
            </a:endParaRPr>
          </a:p>
        </p:txBody>
      </p:sp>
      <p:sp>
        <p:nvSpPr>
          <p:cNvPr id="16" name="Rectangle 15"/>
          <p:cNvSpPr/>
          <p:nvPr/>
        </p:nvSpPr>
        <p:spPr>
          <a:xfrm>
            <a:off x="6705600" y="3426023"/>
            <a:ext cx="647934" cy="307777"/>
          </a:xfrm>
          <a:prstGeom prst="rect">
            <a:avLst/>
          </a:prstGeom>
        </p:spPr>
        <p:txBody>
          <a:bodyPr wrap="none">
            <a:spAutoFit/>
          </a:bodyPr>
          <a:lstStyle/>
          <a:p>
            <a:r>
              <a:rPr lang="en-US" sz="1400" dirty="0" smtClean="0">
                <a:latin typeface="+mn-lt"/>
              </a:rPr>
              <a:t>40.4%</a:t>
            </a:r>
            <a:endParaRPr lang="en-US" sz="1400" dirty="0">
              <a:latin typeface="+mn-lt"/>
            </a:endParaRPr>
          </a:p>
        </p:txBody>
      </p:sp>
      <p:sp>
        <p:nvSpPr>
          <p:cNvPr id="17" name="Rectangle 16"/>
          <p:cNvSpPr/>
          <p:nvPr/>
        </p:nvSpPr>
        <p:spPr>
          <a:xfrm>
            <a:off x="7734066" y="3657600"/>
            <a:ext cx="647934" cy="307777"/>
          </a:xfrm>
          <a:prstGeom prst="rect">
            <a:avLst/>
          </a:prstGeom>
        </p:spPr>
        <p:txBody>
          <a:bodyPr wrap="none">
            <a:spAutoFit/>
          </a:bodyPr>
          <a:lstStyle/>
          <a:p>
            <a:r>
              <a:rPr lang="en-US" sz="1400" dirty="0" smtClean="0">
                <a:latin typeface="+mn-lt"/>
              </a:rPr>
              <a:t>33.9%</a:t>
            </a:r>
            <a:endParaRPr lang="en-US" sz="1400" dirty="0">
              <a:latin typeface="+mn-lt"/>
            </a:endParaRPr>
          </a:p>
        </p:txBody>
      </p:sp>
      <p:sp>
        <p:nvSpPr>
          <p:cNvPr id="3" name="Title 2"/>
          <p:cNvSpPr>
            <a:spLocks noGrp="1"/>
          </p:cNvSpPr>
          <p:nvPr>
            <p:ph type="title"/>
          </p:nvPr>
        </p:nvSpPr>
        <p:spPr/>
        <p:txBody>
          <a:bodyPr/>
          <a:lstStyle/>
          <a:p>
            <a:r>
              <a:rPr lang="en-US" dirty="0" smtClean="0"/>
              <a:t>Delay Results</a:t>
            </a:r>
            <a:endParaRPr lang="en-US" dirty="0"/>
          </a:p>
        </p:txBody>
      </p:sp>
      <p:sp>
        <p:nvSpPr>
          <p:cNvPr id="19" name="Rectangle 18"/>
          <p:cNvSpPr/>
          <p:nvPr/>
        </p:nvSpPr>
        <p:spPr>
          <a:xfrm>
            <a:off x="228600" y="5791200"/>
            <a:ext cx="8534400" cy="830997"/>
          </a:xfrm>
          <a:prstGeom prst="rect">
            <a:avLst/>
          </a:prstGeom>
        </p:spPr>
        <p:txBody>
          <a:bodyPr wrap="square">
            <a:spAutoFit/>
          </a:bodyPr>
          <a:lstStyle/>
          <a:p>
            <a:r>
              <a:rPr lang="en-US" sz="1600" dirty="0"/>
              <a:t>Wei Hu, Jason Oberg, </a:t>
            </a:r>
            <a:r>
              <a:rPr lang="en-US" sz="1600" dirty="0" err="1"/>
              <a:t>Dejun</a:t>
            </a:r>
            <a:r>
              <a:rPr lang="en-US" sz="1600" dirty="0"/>
              <a:t> Mu</a:t>
            </a:r>
            <a:r>
              <a:rPr lang="en-US" sz="1600" dirty="0" smtClean="0"/>
              <a:t>, </a:t>
            </a:r>
            <a:r>
              <a:rPr lang="en-US" sz="1600" dirty="0"/>
              <a:t>and Ryan Kastner, "Simultaneous Information Flow Security and Circuit Redundancy in Boolean Gates", International Conference on Computer-Aided Design (ICCAD), November 2012</a:t>
            </a:r>
          </a:p>
        </p:txBody>
      </p:sp>
    </p:spTree>
    <p:extLst>
      <p:ext uri="{BB962C8B-B14F-4D97-AF65-F5344CB8AC3E}">
        <p14:creationId xmlns:p14="http://schemas.microsoft.com/office/powerpoint/2010/main" val="7336151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539750" y="1371600"/>
          <a:ext cx="7329448"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1"/>
          <p:cNvSpPr txBox="1"/>
          <p:nvPr/>
        </p:nvSpPr>
        <p:spPr>
          <a:xfrm>
            <a:off x="1371600" y="4419600"/>
            <a:ext cx="762000" cy="2286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dirty="0" smtClean="0"/>
              <a:t>52.6%</a:t>
            </a:r>
            <a:endParaRPr lang="en-US" sz="1400" dirty="0"/>
          </a:p>
        </p:txBody>
      </p:sp>
      <p:sp>
        <p:nvSpPr>
          <p:cNvPr id="6" name="TextBox 6"/>
          <p:cNvSpPr txBox="1"/>
          <p:nvPr/>
        </p:nvSpPr>
        <p:spPr>
          <a:xfrm>
            <a:off x="2209800" y="4419600"/>
            <a:ext cx="752476" cy="2381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dirty="0" smtClean="0"/>
              <a:t>49.9%</a:t>
            </a:r>
            <a:endParaRPr lang="en-US" sz="1400" dirty="0"/>
          </a:p>
        </p:txBody>
      </p:sp>
      <p:sp>
        <p:nvSpPr>
          <p:cNvPr id="7" name="TextBox 7"/>
          <p:cNvSpPr txBox="1"/>
          <p:nvPr/>
        </p:nvSpPr>
        <p:spPr>
          <a:xfrm>
            <a:off x="3048000" y="4405313"/>
            <a:ext cx="752475" cy="2428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dirty="0" smtClean="0"/>
              <a:t>47.4%</a:t>
            </a:r>
            <a:endParaRPr lang="en-US" sz="1400" dirty="0"/>
          </a:p>
        </p:txBody>
      </p:sp>
      <p:sp>
        <p:nvSpPr>
          <p:cNvPr id="8" name="TextBox 8"/>
          <p:cNvSpPr txBox="1"/>
          <p:nvPr/>
        </p:nvSpPr>
        <p:spPr>
          <a:xfrm>
            <a:off x="3886200" y="4267200"/>
            <a:ext cx="752476" cy="24764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dirty="0" smtClean="0"/>
              <a:t>30.2%</a:t>
            </a:r>
            <a:endParaRPr lang="en-US" sz="1400" dirty="0"/>
          </a:p>
        </p:txBody>
      </p:sp>
      <p:sp>
        <p:nvSpPr>
          <p:cNvPr id="9" name="TextBox 12"/>
          <p:cNvSpPr txBox="1"/>
          <p:nvPr/>
        </p:nvSpPr>
        <p:spPr>
          <a:xfrm>
            <a:off x="4733925" y="4095751"/>
            <a:ext cx="752475" cy="24764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dirty="0" smtClean="0"/>
              <a:t>56.9%</a:t>
            </a:r>
            <a:endParaRPr lang="en-US" sz="1400" dirty="0"/>
          </a:p>
        </p:txBody>
      </p:sp>
      <p:sp>
        <p:nvSpPr>
          <p:cNvPr id="11" name="TextBox 9"/>
          <p:cNvSpPr txBox="1"/>
          <p:nvPr/>
        </p:nvSpPr>
        <p:spPr>
          <a:xfrm>
            <a:off x="5572125" y="3038475"/>
            <a:ext cx="752475" cy="2381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dirty="0" smtClean="0"/>
              <a:t>66.7%</a:t>
            </a:r>
            <a:endParaRPr lang="en-US" sz="1400" dirty="0"/>
          </a:p>
        </p:txBody>
      </p:sp>
      <p:sp>
        <p:nvSpPr>
          <p:cNvPr id="12" name="TextBox 10"/>
          <p:cNvSpPr txBox="1"/>
          <p:nvPr/>
        </p:nvSpPr>
        <p:spPr>
          <a:xfrm>
            <a:off x="6345198" y="1647826"/>
            <a:ext cx="741402" cy="257174"/>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dirty="0" smtClean="0"/>
              <a:t>56.0%</a:t>
            </a:r>
            <a:endParaRPr lang="en-US" sz="1400" dirty="0"/>
          </a:p>
        </p:txBody>
      </p:sp>
      <p:sp>
        <p:nvSpPr>
          <p:cNvPr id="13" name="TextBox 12"/>
          <p:cNvSpPr txBox="1"/>
          <p:nvPr/>
        </p:nvSpPr>
        <p:spPr>
          <a:xfrm>
            <a:off x="304800" y="1676400"/>
            <a:ext cx="553998" cy="3000374"/>
          </a:xfrm>
          <a:prstGeom prst="rect">
            <a:avLst/>
          </a:prstGeom>
          <a:noFill/>
        </p:spPr>
        <p:txBody>
          <a:bodyPr vert="vert270" wrap="square" rtlCol="0">
            <a:spAutoFit/>
          </a:bodyPr>
          <a:lstStyle/>
          <a:p>
            <a:r>
              <a:rPr lang="en-US" sz="2400" dirty="0" smtClean="0">
                <a:latin typeface="+mn-lt"/>
              </a:rPr>
              <a:t>Simulation time (</a:t>
            </a:r>
            <a:r>
              <a:rPr lang="en-US" sz="2400" i="1" dirty="0" smtClean="0">
                <a:latin typeface="+mn-lt"/>
              </a:rPr>
              <a:t>min</a:t>
            </a:r>
            <a:r>
              <a:rPr lang="en-US" sz="2400" dirty="0" smtClean="0">
                <a:latin typeface="+mn-lt"/>
              </a:rPr>
              <a:t>)</a:t>
            </a:r>
            <a:endParaRPr lang="en-US" sz="2400" dirty="0">
              <a:latin typeface="+mn-lt"/>
            </a:endParaRPr>
          </a:p>
        </p:txBody>
      </p:sp>
      <p:sp>
        <p:nvSpPr>
          <p:cNvPr id="15" name="TextBox 14"/>
          <p:cNvSpPr txBox="1"/>
          <p:nvPr/>
        </p:nvSpPr>
        <p:spPr>
          <a:xfrm>
            <a:off x="7162800" y="1551057"/>
            <a:ext cx="1524000" cy="646331"/>
          </a:xfrm>
          <a:prstGeom prst="rect">
            <a:avLst/>
          </a:prstGeom>
          <a:noFill/>
        </p:spPr>
        <p:txBody>
          <a:bodyPr wrap="square" rtlCol="0">
            <a:spAutoFit/>
          </a:bodyPr>
          <a:lstStyle/>
          <a:p>
            <a:r>
              <a:rPr lang="en-US" dirty="0" smtClean="0">
                <a:solidFill>
                  <a:srgbClr val="FF0000"/>
                </a:solidFill>
                <a:latin typeface="+mn-lt"/>
              </a:rPr>
              <a:t>2</a:t>
            </a:r>
            <a:r>
              <a:rPr lang="en-US" baseline="30000" dirty="0" smtClean="0">
                <a:solidFill>
                  <a:srgbClr val="FF0000"/>
                </a:solidFill>
                <a:latin typeface="+mn-lt"/>
              </a:rPr>
              <a:t>22</a:t>
            </a:r>
            <a:r>
              <a:rPr lang="en-US" dirty="0" smtClean="0">
                <a:latin typeface="+mn-lt"/>
              </a:rPr>
              <a:t> random vectors tested</a:t>
            </a:r>
            <a:endParaRPr lang="en-US" dirty="0">
              <a:latin typeface="+mn-lt"/>
            </a:endParaRPr>
          </a:p>
        </p:txBody>
      </p:sp>
      <p:sp>
        <p:nvSpPr>
          <p:cNvPr id="17" name="TextBox 16"/>
          <p:cNvSpPr txBox="1"/>
          <p:nvPr/>
        </p:nvSpPr>
        <p:spPr>
          <a:xfrm>
            <a:off x="7162801" y="2568714"/>
            <a:ext cx="1752600" cy="646331"/>
          </a:xfrm>
          <a:prstGeom prst="rect">
            <a:avLst/>
          </a:prstGeom>
          <a:noFill/>
        </p:spPr>
        <p:txBody>
          <a:bodyPr wrap="square" rtlCol="0">
            <a:spAutoFit/>
          </a:bodyPr>
          <a:lstStyle/>
          <a:p>
            <a:r>
              <a:rPr lang="en-US" dirty="0" smtClean="0">
                <a:latin typeface="+mn-lt"/>
              </a:rPr>
              <a:t>Over </a:t>
            </a:r>
            <a:r>
              <a:rPr lang="en-US" dirty="0" smtClean="0">
                <a:solidFill>
                  <a:srgbClr val="FF0000"/>
                </a:solidFill>
                <a:latin typeface="+mn-lt"/>
              </a:rPr>
              <a:t>95%</a:t>
            </a:r>
            <a:r>
              <a:rPr lang="en-US" dirty="0" smtClean="0">
                <a:latin typeface="+mn-lt"/>
              </a:rPr>
              <a:t> toggle coverage</a:t>
            </a:r>
            <a:endParaRPr lang="en-US" dirty="0">
              <a:latin typeface="+mn-lt"/>
            </a:endParaRPr>
          </a:p>
        </p:txBody>
      </p:sp>
      <p:sp>
        <p:nvSpPr>
          <p:cNvPr id="18" name="TextBox 17"/>
          <p:cNvSpPr txBox="1"/>
          <p:nvPr/>
        </p:nvSpPr>
        <p:spPr>
          <a:xfrm>
            <a:off x="7162800" y="3635514"/>
            <a:ext cx="1981200" cy="923330"/>
          </a:xfrm>
          <a:prstGeom prst="rect">
            <a:avLst/>
          </a:prstGeom>
          <a:noFill/>
        </p:spPr>
        <p:txBody>
          <a:bodyPr wrap="square" rtlCol="0">
            <a:spAutoFit/>
          </a:bodyPr>
          <a:lstStyle/>
          <a:p>
            <a:r>
              <a:rPr lang="en-US" dirty="0" smtClean="0">
                <a:latin typeface="+mn-lt"/>
              </a:rPr>
              <a:t>On average </a:t>
            </a:r>
            <a:r>
              <a:rPr lang="en-US" dirty="0" smtClean="0">
                <a:solidFill>
                  <a:srgbClr val="FF0000"/>
                </a:solidFill>
                <a:latin typeface="+mn-lt"/>
              </a:rPr>
              <a:t>51.4%</a:t>
            </a:r>
            <a:r>
              <a:rPr lang="en-US" dirty="0" smtClean="0">
                <a:latin typeface="+mn-lt"/>
              </a:rPr>
              <a:t> reduction in simulation time</a:t>
            </a:r>
            <a:endParaRPr lang="en-US" dirty="0">
              <a:latin typeface="+mn-lt"/>
            </a:endParaRPr>
          </a:p>
        </p:txBody>
      </p:sp>
      <p:sp>
        <p:nvSpPr>
          <p:cNvPr id="3" name="Title 2"/>
          <p:cNvSpPr>
            <a:spLocks noGrp="1"/>
          </p:cNvSpPr>
          <p:nvPr>
            <p:ph type="title"/>
          </p:nvPr>
        </p:nvSpPr>
        <p:spPr/>
        <p:txBody>
          <a:bodyPr/>
          <a:lstStyle/>
          <a:p>
            <a:r>
              <a:rPr lang="en-US" dirty="0" smtClean="0"/>
              <a:t>Simulation Time Results</a:t>
            </a:r>
            <a:endParaRPr lang="en-US" dirty="0"/>
          </a:p>
        </p:txBody>
      </p:sp>
      <p:sp>
        <p:nvSpPr>
          <p:cNvPr id="20" name="Rectangle 19"/>
          <p:cNvSpPr/>
          <p:nvPr/>
        </p:nvSpPr>
        <p:spPr>
          <a:xfrm>
            <a:off x="228600" y="5791200"/>
            <a:ext cx="8534400" cy="830997"/>
          </a:xfrm>
          <a:prstGeom prst="rect">
            <a:avLst/>
          </a:prstGeom>
        </p:spPr>
        <p:txBody>
          <a:bodyPr wrap="square">
            <a:spAutoFit/>
          </a:bodyPr>
          <a:lstStyle/>
          <a:p>
            <a:r>
              <a:rPr lang="en-US" sz="1600" dirty="0"/>
              <a:t>Wei Hu, Jason Oberg, </a:t>
            </a:r>
            <a:r>
              <a:rPr lang="en-US" sz="1600" dirty="0" err="1"/>
              <a:t>Dejun</a:t>
            </a:r>
            <a:r>
              <a:rPr lang="en-US" sz="1600" dirty="0"/>
              <a:t> Mu</a:t>
            </a:r>
            <a:r>
              <a:rPr lang="en-US" sz="1600" dirty="0" smtClean="0"/>
              <a:t>, </a:t>
            </a:r>
            <a:r>
              <a:rPr lang="en-US" sz="1600" dirty="0"/>
              <a:t>and Ryan Kastner, "Simultaneous Information Flow Security and Circuit Redundancy in Boolean Gates", International Conference on Computer-Aided Design (ICCAD), November 2012</a:t>
            </a:r>
          </a:p>
        </p:txBody>
      </p:sp>
    </p:spTree>
    <p:extLst>
      <p:ext uri="{BB962C8B-B14F-4D97-AF65-F5344CB8AC3E}">
        <p14:creationId xmlns:p14="http://schemas.microsoft.com/office/powerpoint/2010/main" val="33032766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2" presetClass="entr" presetSubtype="8" fill="hold" grpId="0" nodeType="afterEffect">
                                  <p:stCondLst>
                                    <p:cond delay="10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500" fill="hold"/>
                                        <p:tgtEl>
                                          <p:spTgt spid="15"/>
                                        </p:tgtEl>
                                        <p:attrNameLst>
                                          <p:attrName>ppt_x</p:attrName>
                                        </p:attrNameLst>
                                      </p:cBhvr>
                                      <p:tavLst>
                                        <p:tav tm="0">
                                          <p:val>
                                            <p:strVal val="0-#ppt_w/2"/>
                                          </p:val>
                                        </p:tav>
                                        <p:tav tm="100000">
                                          <p:val>
                                            <p:strVal val="#ppt_x"/>
                                          </p:val>
                                        </p:tav>
                                      </p:tavLst>
                                    </p:anim>
                                    <p:anim calcmode="lin" valueType="num">
                                      <p:cBhvr additive="base">
                                        <p:cTn id="11" dur="50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600"/>
                            </p:stCondLst>
                            <p:childTnLst>
                              <p:par>
                                <p:cTn id="13" presetID="2" presetClass="entr" presetSubtype="8" fill="hold" grpId="0" nodeType="afterEffect">
                                  <p:stCondLst>
                                    <p:cond delay="1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0-#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par>
                          <p:cTn id="17" fill="hold">
                            <p:stCondLst>
                              <p:cond delay="1200"/>
                            </p:stCondLst>
                            <p:childTnLst>
                              <p:par>
                                <p:cTn id="18" presetID="2" presetClass="entr" presetSubtype="8" fill="hold" grpId="0" nodeType="afterEffect">
                                  <p:stCondLst>
                                    <p:cond delay="1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0-#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5" grpId="0"/>
      <p:bldP spid="17"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200" dirty="0" smtClean="0"/>
              <a:t>Conclusion</a:t>
            </a:r>
            <a:endParaRPr lang="zh-CN" altLang="en-US" sz="3200" dirty="0">
              <a:solidFill>
                <a:schemeClr val="tx1"/>
              </a:solidFill>
            </a:endParaRPr>
          </a:p>
        </p:txBody>
      </p:sp>
      <p:sp>
        <p:nvSpPr>
          <p:cNvPr id="3" name="内容占位符 2"/>
          <p:cNvSpPr>
            <a:spLocks noGrp="1"/>
          </p:cNvSpPr>
          <p:nvPr>
            <p:ph idx="1"/>
          </p:nvPr>
        </p:nvSpPr>
        <p:spPr/>
        <p:txBody>
          <a:bodyPr/>
          <a:lstStyle/>
          <a:p>
            <a:pPr>
              <a:lnSpc>
                <a:spcPts val="3200"/>
              </a:lnSpc>
            </a:pPr>
            <a:r>
              <a:rPr lang="en-US" altLang="zh-CN" sz="2800" dirty="0" smtClean="0"/>
              <a:t> GLIFT: A new technique for building </a:t>
            </a:r>
            <a:r>
              <a:rPr lang="en-US" altLang="zh-CN" sz="2800" dirty="0" smtClean="0"/>
              <a:t>systems with </a:t>
            </a:r>
            <a:r>
              <a:rPr lang="en-US" altLang="zh-CN" sz="2800" b="1" i="1" u="sng" dirty="0" smtClean="0"/>
              <a:t>provable</a:t>
            </a:r>
            <a:r>
              <a:rPr lang="en-US" altLang="zh-CN" sz="2800" dirty="0" smtClean="0"/>
              <a:t> </a:t>
            </a:r>
            <a:r>
              <a:rPr lang="en-US" altLang="zh-CN" sz="2800" dirty="0" smtClean="0"/>
              <a:t>security properties</a:t>
            </a:r>
          </a:p>
          <a:p>
            <a:pPr>
              <a:lnSpc>
                <a:spcPts val="3200"/>
              </a:lnSpc>
            </a:pPr>
            <a:r>
              <a:rPr lang="en-US" altLang="zh-CN" sz="2800" dirty="0" smtClean="0"/>
              <a:t>A set towards building security assertions into hardware</a:t>
            </a:r>
            <a:endParaRPr lang="en-US" altLang="zh-CN" sz="2800" dirty="0" smtClean="0"/>
          </a:p>
        </p:txBody>
      </p:sp>
      <p:cxnSp>
        <p:nvCxnSpPr>
          <p:cNvPr id="6" name="Straight Connector 9"/>
          <p:cNvCxnSpPr/>
          <p:nvPr/>
        </p:nvCxnSpPr>
        <p:spPr bwMode="auto">
          <a:xfrm>
            <a:off x="381000" y="838200"/>
            <a:ext cx="8534400" cy="0"/>
          </a:xfrm>
          <a:prstGeom prst="line">
            <a:avLst/>
          </a:prstGeom>
          <a:solidFill>
            <a:schemeClr val="accent1"/>
          </a:solidFill>
          <a:ln w="9525" cap="flat" cmpd="sng" algn="ctr">
            <a:gradFill flip="none" rotWithShape="1">
              <a:gsLst>
                <a:gs pos="0">
                  <a:srgbClr val="CCCCFF"/>
                </a:gs>
                <a:gs pos="17999">
                  <a:srgbClr val="99CCFF"/>
                </a:gs>
                <a:gs pos="36000">
                  <a:srgbClr val="9966FF"/>
                </a:gs>
                <a:gs pos="61000">
                  <a:srgbClr val="CC99FF"/>
                </a:gs>
                <a:gs pos="82001">
                  <a:srgbClr val="99CCFF"/>
                </a:gs>
                <a:gs pos="100000">
                  <a:srgbClr val="CCCCFF"/>
                </a:gs>
              </a:gsLst>
              <a:path path="shape">
                <a:fillToRect l="50000" t="50000" r="50000" b="50000"/>
              </a:path>
              <a:tileRect/>
            </a:gradFill>
            <a:prstDash val="solid"/>
            <a:round/>
            <a:headEnd type="none" w="med" len="med"/>
            <a:tailEnd type="none" w="med" len="med"/>
          </a:ln>
          <a:effectLst>
            <a:outerShdw blurRad="50800" dist="38100" dir="5400000" algn="t" rotWithShape="0">
              <a:prstClr val="black">
                <a:alpha val="40000"/>
              </a:prstClr>
            </a:outerShdw>
          </a:effectLst>
        </p:spPr>
      </p:cxnSp>
      <p:grpSp>
        <p:nvGrpSpPr>
          <p:cNvPr id="5" name="Group 4"/>
          <p:cNvGrpSpPr/>
          <p:nvPr/>
        </p:nvGrpSpPr>
        <p:grpSpPr>
          <a:xfrm>
            <a:off x="1492293" y="2879959"/>
            <a:ext cx="6889708" cy="3673241"/>
            <a:chOff x="108685" y="822558"/>
            <a:chExt cx="8384377" cy="6033032"/>
          </a:xfrm>
        </p:grpSpPr>
        <p:sp>
          <p:nvSpPr>
            <p:cNvPr id="7" name="Rectangle 6"/>
            <p:cNvSpPr/>
            <p:nvPr/>
          </p:nvSpPr>
          <p:spPr>
            <a:xfrm>
              <a:off x="805431" y="1992577"/>
              <a:ext cx="4778808" cy="440325"/>
            </a:xfrm>
            <a:prstGeom prst="rect">
              <a:avLst/>
            </a:prstGeom>
            <a:solidFill>
              <a:schemeClr val="tx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grpSp>
          <p:nvGrpSpPr>
            <p:cNvPr id="8" name="Group 7"/>
            <p:cNvGrpSpPr/>
            <p:nvPr/>
          </p:nvGrpSpPr>
          <p:grpSpPr>
            <a:xfrm>
              <a:off x="5659513" y="3031840"/>
              <a:ext cx="2833549" cy="3102507"/>
              <a:chOff x="5681963" y="2507602"/>
              <a:chExt cx="2833549" cy="3102507"/>
            </a:xfrm>
          </p:grpSpPr>
          <p:sp>
            <p:nvSpPr>
              <p:cNvPr id="79" name="Rectangle 78"/>
              <p:cNvSpPr/>
              <p:nvPr/>
            </p:nvSpPr>
            <p:spPr>
              <a:xfrm rot="16200000" flipH="1">
                <a:off x="6583121" y="2977623"/>
                <a:ext cx="1049112" cy="2120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600" b="1" dirty="0">
                  <a:solidFill>
                    <a:prstClr val="white"/>
                  </a:solidFill>
                  <a:latin typeface="Arial" pitchFamily="34" charset="0"/>
                  <a:cs typeface="Arial" pitchFamily="34" charset="0"/>
                </a:endParaRPr>
              </a:p>
            </p:txBody>
          </p:sp>
          <p:sp>
            <p:nvSpPr>
              <p:cNvPr id="80" name="Rectangle 79"/>
              <p:cNvSpPr/>
              <p:nvPr/>
            </p:nvSpPr>
            <p:spPr>
              <a:xfrm rot="16200000" flipH="1">
                <a:off x="6581977" y="4246466"/>
                <a:ext cx="1049112" cy="2120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600" b="1" dirty="0">
                  <a:solidFill>
                    <a:prstClr val="white"/>
                  </a:solidFill>
                  <a:latin typeface="Arial" pitchFamily="34" charset="0"/>
                  <a:cs typeface="Arial" pitchFamily="34" charset="0"/>
                </a:endParaRPr>
              </a:p>
            </p:txBody>
          </p:sp>
          <p:sp>
            <p:nvSpPr>
              <p:cNvPr id="81" name="Rectangle 80"/>
              <p:cNvSpPr/>
              <p:nvPr/>
            </p:nvSpPr>
            <p:spPr>
              <a:xfrm>
                <a:off x="7395791" y="3981247"/>
                <a:ext cx="1119721" cy="765056"/>
              </a:xfrm>
              <a:prstGeom prst="rect">
                <a:avLst/>
              </a:prstGeom>
              <a:solidFill>
                <a:schemeClr val="bg1">
                  <a:lumMod val="8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82" name="Rectangle 81"/>
              <p:cNvSpPr/>
              <p:nvPr/>
            </p:nvSpPr>
            <p:spPr>
              <a:xfrm>
                <a:off x="7391308" y="2697344"/>
                <a:ext cx="1119721" cy="784479"/>
              </a:xfrm>
              <a:prstGeom prst="rect">
                <a:avLst/>
              </a:prstGeom>
              <a:solidFill>
                <a:schemeClr val="bg1">
                  <a:lumMod val="8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pic>
            <p:nvPicPr>
              <p:cNvPr id="83" name="Picture 2"/>
              <p:cNvPicPr>
                <a:picLocks noChangeAspect="1" noChangeArrowheads="1"/>
              </p:cNvPicPr>
              <p:nvPr/>
            </p:nvPicPr>
            <p:blipFill>
              <a:blip r:embed="rId3"/>
              <a:srcRect/>
              <a:stretch>
                <a:fillRect/>
              </a:stretch>
            </p:blipFill>
            <p:spPr bwMode="auto">
              <a:xfrm>
                <a:off x="6878152" y="5144726"/>
                <a:ext cx="647234" cy="464039"/>
              </a:xfrm>
              <a:prstGeom prst="rect">
                <a:avLst/>
              </a:prstGeom>
              <a:noFill/>
              <a:ln w="9525">
                <a:noFill/>
                <a:miter lim="800000"/>
                <a:headEnd/>
                <a:tailEnd/>
              </a:ln>
            </p:spPr>
          </p:pic>
          <p:pic>
            <p:nvPicPr>
              <p:cNvPr id="84" name="Picture 2"/>
              <p:cNvPicPr>
                <a:picLocks noChangeAspect="1" noChangeArrowheads="1"/>
              </p:cNvPicPr>
              <p:nvPr/>
            </p:nvPicPr>
            <p:blipFill>
              <a:blip r:embed="rId3"/>
              <a:srcRect/>
              <a:stretch>
                <a:fillRect/>
              </a:stretch>
            </p:blipFill>
            <p:spPr bwMode="auto">
              <a:xfrm>
                <a:off x="6880813" y="4897243"/>
                <a:ext cx="647234" cy="464039"/>
              </a:xfrm>
              <a:prstGeom prst="rect">
                <a:avLst/>
              </a:prstGeom>
              <a:noFill/>
              <a:ln w="9525">
                <a:noFill/>
                <a:miter lim="800000"/>
                <a:headEnd/>
                <a:tailEnd/>
              </a:ln>
            </p:spPr>
          </p:pic>
          <p:cxnSp>
            <p:nvCxnSpPr>
              <p:cNvPr id="85" name="Straight Connector 84"/>
              <p:cNvCxnSpPr/>
              <p:nvPr/>
            </p:nvCxnSpPr>
            <p:spPr>
              <a:xfrm rot="10800000" flipH="1" flipV="1">
                <a:off x="6779108" y="4343973"/>
                <a:ext cx="204319" cy="10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6532397" y="4138230"/>
                <a:ext cx="409508" cy="20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0800000" flipH="1" flipV="1">
                <a:off x="7117014" y="4152997"/>
                <a:ext cx="358979"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10800000" flipH="1" flipV="1">
                <a:off x="7117018" y="4359835"/>
                <a:ext cx="358979"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10800000" flipH="1" flipV="1">
                <a:off x="6756243" y="3073305"/>
                <a:ext cx="204319" cy="10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509532" y="2867562"/>
                <a:ext cx="434676" cy="20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10800000" flipH="1" flipV="1">
                <a:off x="7098220" y="2882329"/>
                <a:ext cx="358979"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10800000" flipH="1" flipV="1">
                <a:off x="7098224" y="3089167"/>
                <a:ext cx="358979"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flipH="1">
                <a:off x="7327029" y="2642616"/>
                <a:ext cx="1095620" cy="75485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prstClr val="black"/>
                    </a:solidFill>
                  </a:rPr>
                  <a:t>Untrusted</a:t>
                </a:r>
                <a:endParaRPr lang="en-US" sz="1000" dirty="0">
                  <a:solidFill>
                    <a:prstClr val="black"/>
                  </a:solidFill>
                </a:endParaRPr>
              </a:p>
              <a:p>
                <a:pPr algn="ctr"/>
                <a:r>
                  <a:rPr lang="en-US" sz="1000" dirty="0">
                    <a:solidFill>
                      <a:prstClr val="black"/>
                    </a:solidFill>
                  </a:rPr>
                  <a:t>Device</a:t>
                </a:r>
              </a:p>
            </p:txBody>
          </p:sp>
          <p:cxnSp>
            <p:nvCxnSpPr>
              <p:cNvPr id="94" name="Straight Connector 93"/>
              <p:cNvCxnSpPr/>
              <p:nvPr/>
            </p:nvCxnSpPr>
            <p:spPr>
              <a:xfrm flipH="1" flipV="1">
                <a:off x="6756617" y="3073305"/>
                <a:ext cx="10214" cy="21322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6526123" y="2869605"/>
                <a:ext cx="3134" cy="25928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flipV="1">
                <a:off x="7515327" y="4990762"/>
                <a:ext cx="1689" cy="6180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flipH="1">
                <a:off x="7563316" y="5193070"/>
                <a:ext cx="558956" cy="417039"/>
              </a:xfrm>
              <a:prstGeom prst="rect">
                <a:avLst/>
              </a:prstGeom>
              <a:noFill/>
            </p:spPr>
            <p:txBody>
              <a:bodyPr wrap="square" rtlCol="0">
                <a:spAutoFit/>
              </a:bodyPr>
              <a:lstStyle/>
              <a:p>
                <a:r>
                  <a:rPr lang="en-US" sz="1050" dirty="0" smtClean="0">
                    <a:solidFill>
                      <a:prstClr val="black"/>
                    </a:solidFill>
                  </a:rPr>
                  <a:t>V</a:t>
                </a:r>
                <a:r>
                  <a:rPr lang="en-US" sz="900" dirty="0" smtClean="0">
                    <a:solidFill>
                      <a:prstClr val="black"/>
                    </a:solidFill>
                  </a:rPr>
                  <a:t>DD</a:t>
                </a:r>
                <a:endParaRPr lang="en-US" sz="1000" dirty="0">
                  <a:solidFill>
                    <a:prstClr val="black"/>
                  </a:solidFill>
                </a:endParaRPr>
              </a:p>
            </p:txBody>
          </p:sp>
          <p:sp>
            <p:nvSpPr>
              <p:cNvPr id="98" name="TextBox 97"/>
              <p:cNvSpPr txBox="1"/>
              <p:nvPr/>
            </p:nvSpPr>
            <p:spPr>
              <a:xfrm flipH="1">
                <a:off x="6147701" y="5070586"/>
                <a:ext cx="537492" cy="328576"/>
              </a:xfrm>
              <a:prstGeom prst="rect">
                <a:avLst/>
              </a:prstGeom>
              <a:noFill/>
            </p:spPr>
            <p:txBody>
              <a:bodyPr wrap="square" rtlCol="0">
                <a:spAutoFit/>
              </a:bodyPr>
              <a:lstStyle/>
              <a:p>
                <a:r>
                  <a:rPr lang="en-US" sz="700" dirty="0" smtClean="0">
                    <a:solidFill>
                      <a:prstClr val="black"/>
                    </a:solidFill>
                    <a:latin typeface="Arial" pitchFamily="34" charset="0"/>
                    <a:cs typeface="Arial" pitchFamily="34" charset="0"/>
                  </a:rPr>
                  <a:t>SDA</a:t>
                </a:r>
                <a:endParaRPr lang="en-US" sz="800" dirty="0">
                  <a:solidFill>
                    <a:prstClr val="black"/>
                  </a:solidFill>
                  <a:latin typeface="Arial" pitchFamily="34" charset="0"/>
                  <a:cs typeface="Arial" pitchFamily="34" charset="0"/>
                </a:endParaRPr>
              </a:p>
            </p:txBody>
          </p:sp>
          <p:sp>
            <p:nvSpPr>
              <p:cNvPr id="99" name="TextBox 98"/>
              <p:cNvSpPr txBox="1"/>
              <p:nvPr/>
            </p:nvSpPr>
            <p:spPr>
              <a:xfrm flipH="1">
                <a:off x="6568464" y="5200315"/>
                <a:ext cx="523850" cy="328576"/>
              </a:xfrm>
              <a:prstGeom prst="rect">
                <a:avLst/>
              </a:prstGeom>
              <a:noFill/>
            </p:spPr>
            <p:txBody>
              <a:bodyPr wrap="square" rtlCol="0">
                <a:spAutoFit/>
              </a:bodyPr>
              <a:lstStyle/>
              <a:p>
                <a:r>
                  <a:rPr lang="en-US" sz="700" dirty="0" smtClean="0">
                    <a:solidFill>
                      <a:prstClr val="black"/>
                    </a:solidFill>
                    <a:latin typeface="Arial" pitchFamily="34" charset="0"/>
                    <a:cs typeface="Arial" pitchFamily="34" charset="0"/>
                  </a:rPr>
                  <a:t>SCL</a:t>
                </a:r>
                <a:endParaRPr lang="en-US" sz="700" dirty="0">
                  <a:solidFill>
                    <a:prstClr val="black"/>
                  </a:solidFill>
                  <a:latin typeface="Arial" pitchFamily="34" charset="0"/>
                  <a:cs typeface="Arial" pitchFamily="34" charset="0"/>
                </a:endParaRPr>
              </a:p>
            </p:txBody>
          </p:sp>
          <p:sp>
            <p:nvSpPr>
              <p:cNvPr id="100" name="TextBox 99"/>
              <p:cNvSpPr txBox="1"/>
              <p:nvPr/>
            </p:nvSpPr>
            <p:spPr>
              <a:xfrm flipH="1">
                <a:off x="5830890" y="3083665"/>
                <a:ext cx="736099" cy="404400"/>
              </a:xfrm>
              <a:prstGeom prst="rect">
                <a:avLst/>
              </a:prstGeom>
              <a:noFill/>
            </p:spPr>
            <p:txBody>
              <a:bodyPr wrap="square" rtlCol="0">
                <a:spAutoFit/>
              </a:bodyPr>
              <a:lstStyle/>
              <a:p>
                <a:r>
                  <a:rPr lang="en-US" sz="1000" dirty="0" smtClean="0">
                    <a:solidFill>
                      <a:prstClr val="black"/>
                    </a:solidFill>
                    <a:latin typeface="Arial" pitchFamily="34" charset="0"/>
                    <a:cs typeface="Arial" pitchFamily="34" charset="0"/>
                  </a:rPr>
                  <a:t>I/O Bus</a:t>
                </a:r>
                <a:endParaRPr lang="en-US" sz="1000" dirty="0">
                  <a:solidFill>
                    <a:prstClr val="black"/>
                  </a:solidFill>
                  <a:latin typeface="Arial" pitchFamily="34" charset="0"/>
                  <a:cs typeface="Arial" pitchFamily="34" charset="0"/>
                </a:endParaRPr>
              </a:p>
            </p:txBody>
          </p:sp>
          <p:sp>
            <p:nvSpPr>
              <p:cNvPr id="101" name="Rectangle 100"/>
              <p:cNvSpPr/>
              <p:nvPr/>
            </p:nvSpPr>
            <p:spPr>
              <a:xfrm rot="16200000" flipH="1">
                <a:off x="6512702" y="4189066"/>
                <a:ext cx="1049112" cy="2120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600" b="1" dirty="0" smtClean="0">
                    <a:solidFill>
                      <a:prstClr val="white"/>
                    </a:solidFill>
                    <a:latin typeface="Arial" pitchFamily="34" charset="0"/>
                    <a:cs typeface="Arial" pitchFamily="34" charset="0"/>
                  </a:rPr>
                  <a:t>I/O Adapter</a:t>
                </a:r>
                <a:endParaRPr lang="en-US" sz="600" b="1" dirty="0">
                  <a:solidFill>
                    <a:prstClr val="white"/>
                  </a:solidFill>
                  <a:latin typeface="Arial" pitchFamily="34" charset="0"/>
                  <a:cs typeface="Arial" pitchFamily="34" charset="0"/>
                </a:endParaRPr>
              </a:p>
            </p:txBody>
          </p:sp>
          <p:sp>
            <p:nvSpPr>
              <p:cNvPr id="102" name="Rectangle 101"/>
              <p:cNvSpPr/>
              <p:nvPr/>
            </p:nvSpPr>
            <p:spPr>
              <a:xfrm rot="16200000" flipH="1">
                <a:off x="6523393" y="2926114"/>
                <a:ext cx="1049112" cy="2120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600" b="1" dirty="0" smtClean="0">
                    <a:solidFill>
                      <a:prstClr val="white"/>
                    </a:solidFill>
                    <a:latin typeface="Arial" pitchFamily="34" charset="0"/>
                    <a:cs typeface="Arial" pitchFamily="34" charset="0"/>
                  </a:rPr>
                  <a:t>I/O Adapter</a:t>
                </a:r>
                <a:endParaRPr lang="en-US" sz="600" b="1" dirty="0">
                  <a:solidFill>
                    <a:prstClr val="white"/>
                  </a:solidFill>
                  <a:latin typeface="Arial" pitchFamily="34" charset="0"/>
                  <a:cs typeface="Arial" pitchFamily="34" charset="0"/>
                </a:endParaRPr>
              </a:p>
            </p:txBody>
          </p:sp>
          <p:sp>
            <p:nvSpPr>
              <p:cNvPr id="103" name="Rectangle 102"/>
              <p:cNvSpPr/>
              <p:nvPr/>
            </p:nvSpPr>
            <p:spPr>
              <a:xfrm flipH="1">
                <a:off x="7329686" y="3907217"/>
                <a:ext cx="1095620" cy="75485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prstClr val="black"/>
                    </a:solidFill>
                  </a:rPr>
                  <a:t>Trusted</a:t>
                </a:r>
              </a:p>
              <a:p>
                <a:pPr algn="ctr"/>
                <a:r>
                  <a:rPr lang="en-US" sz="1000" dirty="0">
                    <a:solidFill>
                      <a:prstClr val="black"/>
                    </a:solidFill>
                  </a:rPr>
                  <a:t>Device</a:t>
                </a:r>
              </a:p>
            </p:txBody>
          </p:sp>
          <p:cxnSp>
            <p:nvCxnSpPr>
              <p:cNvPr id="104" name="Straight Connector 103"/>
              <p:cNvCxnSpPr/>
              <p:nvPr/>
            </p:nvCxnSpPr>
            <p:spPr>
              <a:xfrm>
                <a:off x="6515564" y="5456111"/>
                <a:ext cx="4286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770084" y="5205532"/>
                <a:ext cx="1384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681963" y="2870540"/>
                <a:ext cx="82756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691863" y="3070440"/>
                <a:ext cx="10941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2296138" y="2211232"/>
              <a:ext cx="1129881" cy="379125"/>
            </a:xfrm>
            <a:prstGeom prst="rect">
              <a:avLst/>
            </a:prstGeom>
            <a:noFill/>
          </p:spPr>
          <p:txBody>
            <a:bodyPr wrap="none" rtlCol="0">
              <a:spAutoFit/>
            </a:bodyPr>
            <a:lstStyle/>
            <a:p>
              <a:r>
                <a:rPr lang="en-US" sz="900" b="1" dirty="0" smtClean="0">
                  <a:solidFill>
                    <a:prstClr val="white"/>
                  </a:solidFill>
                </a:rPr>
                <a:t>Context Switch</a:t>
              </a:r>
              <a:endParaRPr lang="en-US" sz="1200" b="1" dirty="0">
                <a:solidFill>
                  <a:prstClr val="white"/>
                </a:solidFill>
              </a:endParaRPr>
            </a:p>
          </p:txBody>
        </p:sp>
        <p:sp>
          <p:nvSpPr>
            <p:cNvPr id="10" name="TextBox 9"/>
            <p:cNvSpPr txBox="1"/>
            <p:nvPr/>
          </p:nvSpPr>
          <p:spPr>
            <a:xfrm>
              <a:off x="1085523" y="2210033"/>
              <a:ext cx="895790" cy="379125"/>
            </a:xfrm>
            <a:prstGeom prst="rect">
              <a:avLst/>
            </a:prstGeom>
            <a:noFill/>
          </p:spPr>
          <p:txBody>
            <a:bodyPr wrap="none" rtlCol="0">
              <a:spAutoFit/>
            </a:bodyPr>
            <a:lstStyle/>
            <a:p>
              <a:r>
                <a:rPr lang="en-US" sz="900" b="1" dirty="0" smtClean="0">
                  <a:solidFill>
                    <a:prstClr val="white"/>
                  </a:solidFill>
                </a:rPr>
                <a:t>Scheduling</a:t>
              </a:r>
              <a:endParaRPr lang="en-US" sz="1200" b="1" dirty="0">
                <a:solidFill>
                  <a:prstClr val="white"/>
                </a:solidFill>
              </a:endParaRPr>
            </a:p>
          </p:txBody>
        </p:sp>
        <p:sp>
          <p:nvSpPr>
            <p:cNvPr id="11" name="TextBox 10"/>
            <p:cNvSpPr txBox="1"/>
            <p:nvPr/>
          </p:nvSpPr>
          <p:spPr>
            <a:xfrm>
              <a:off x="3837572" y="2221906"/>
              <a:ext cx="461814" cy="379125"/>
            </a:xfrm>
            <a:prstGeom prst="rect">
              <a:avLst/>
            </a:prstGeom>
            <a:noFill/>
          </p:spPr>
          <p:txBody>
            <a:bodyPr wrap="none" rtlCol="0">
              <a:spAutoFit/>
            </a:bodyPr>
            <a:lstStyle/>
            <a:p>
              <a:r>
                <a:rPr lang="en-US" sz="900" b="1" dirty="0" smtClean="0">
                  <a:solidFill>
                    <a:prstClr val="white"/>
                  </a:solidFill>
                </a:rPr>
                <a:t>IPC</a:t>
              </a:r>
              <a:endParaRPr lang="en-US" sz="1200" b="1" dirty="0">
                <a:solidFill>
                  <a:prstClr val="white"/>
                </a:solidFill>
              </a:endParaRPr>
            </a:p>
          </p:txBody>
        </p:sp>
        <p:sp>
          <p:nvSpPr>
            <p:cNvPr id="12" name="TextBox 11"/>
            <p:cNvSpPr txBox="1"/>
            <p:nvPr/>
          </p:nvSpPr>
          <p:spPr>
            <a:xfrm>
              <a:off x="4785097" y="2213937"/>
              <a:ext cx="469084" cy="379125"/>
            </a:xfrm>
            <a:prstGeom prst="rect">
              <a:avLst/>
            </a:prstGeom>
            <a:noFill/>
          </p:spPr>
          <p:txBody>
            <a:bodyPr wrap="none" rtlCol="0">
              <a:spAutoFit/>
            </a:bodyPr>
            <a:lstStyle/>
            <a:p>
              <a:r>
                <a:rPr lang="en-US" sz="900" b="1" dirty="0" smtClean="0">
                  <a:solidFill>
                    <a:prstClr val="white"/>
                  </a:solidFill>
                </a:rPr>
                <a:t>I/O</a:t>
              </a:r>
              <a:endParaRPr lang="en-US" sz="1200" b="1" dirty="0">
                <a:solidFill>
                  <a:prstClr val="white"/>
                </a:solidFill>
              </a:endParaRPr>
            </a:p>
          </p:txBody>
        </p:sp>
        <p:sp>
          <p:nvSpPr>
            <p:cNvPr id="13" name="TextBox 12"/>
            <p:cNvSpPr txBox="1"/>
            <p:nvPr/>
          </p:nvSpPr>
          <p:spPr>
            <a:xfrm>
              <a:off x="2378928" y="1953979"/>
              <a:ext cx="1426398" cy="417039"/>
            </a:xfrm>
            <a:prstGeom prst="rect">
              <a:avLst/>
            </a:prstGeom>
            <a:noFill/>
          </p:spPr>
          <p:txBody>
            <a:bodyPr wrap="none" rtlCol="0">
              <a:spAutoFit/>
            </a:bodyPr>
            <a:lstStyle/>
            <a:p>
              <a:r>
                <a:rPr lang="en-US" sz="1050" dirty="0" smtClean="0">
                  <a:solidFill>
                    <a:prstClr val="white"/>
                  </a:solidFill>
                </a:rPr>
                <a:t>Separation  Kernel</a:t>
              </a:r>
              <a:endParaRPr lang="en-US" sz="1050" dirty="0">
                <a:solidFill>
                  <a:prstClr val="white"/>
                </a:solidFill>
              </a:endParaRPr>
            </a:p>
          </p:txBody>
        </p:sp>
        <p:sp>
          <p:nvSpPr>
            <p:cNvPr id="14" name="Rectangle 13"/>
            <p:cNvSpPr/>
            <p:nvPr/>
          </p:nvSpPr>
          <p:spPr>
            <a:xfrm>
              <a:off x="805431" y="861462"/>
              <a:ext cx="4778808" cy="111626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15" name="Rectangle 14"/>
            <p:cNvSpPr/>
            <p:nvPr/>
          </p:nvSpPr>
          <p:spPr>
            <a:xfrm>
              <a:off x="4458823" y="882011"/>
              <a:ext cx="45719" cy="415636"/>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16" name="Rectangle 15"/>
            <p:cNvSpPr/>
            <p:nvPr/>
          </p:nvSpPr>
          <p:spPr>
            <a:xfrm>
              <a:off x="4464287" y="1573476"/>
              <a:ext cx="56153" cy="387425"/>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cxnSp>
          <p:nvCxnSpPr>
            <p:cNvPr id="17" name="Straight Connector 16"/>
            <p:cNvCxnSpPr/>
            <p:nvPr/>
          </p:nvCxnSpPr>
          <p:spPr>
            <a:xfrm flipV="1">
              <a:off x="4492130" y="1207326"/>
              <a:ext cx="211183" cy="37802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218585" y="868858"/>
              <a:ext cx="61975" cy="1095393"/>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19" name="Rectangle 18"/>
            <p:cNvSpPr/>
            <p:nvPr/>
          </p:nvSpPr>
          <p:spPr>
            <a:xfrm>
              <a:off x="1963822" y="879133"/>
              <a:ext cx="45719" cy="415636"/>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20" name="Rectangle 19"/>
            <p:cNvSpPr/>
            <p:nvPr/>
          </p:nvSpPr>
          <p:spPr>
            <a:xfrm>
              <a:off x="1969286" y="1580872"/>
              <a:ext cx="56153" cy="387425"/>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cxnSp>
          <p:nvCxnSpPr>
            <p:cNvPr id="21" name="Straight Connector 20"/>
            <p:cNvCxnSpPr/>
            <p:nvPr/>
          </p:nvCxnSpPr>
          <p:spPr>
            <a:xfrm flipV="1">
              <a:off x="1997129" y="1214722"/>
              <a:ext cx="211183" cy="37802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013613" y="1273050"/>
              <a:ext cx="646093" cy="379125"/>
            </a:xfrm>
            <a:prstGeom prst="rect">
              <a:avLst/>
            </a:prstGeom>
            <a:noFill/>
          </p:spPr>
          <p:txBody>
            <a:bodyPr wrap="none" rtlCol="0">
              <a:spAutoFit/>
            </a:bodyPr>
            <a:lstStyle/>
            <a:p>
              <a:r>
                <a:rPr lang="en-US" sz="900" dirty="0" smtClean="0">
                  <a:solidFill>
                    <a:prstClr val="black"/>
                  </a:solidFill>
                </a:rPr>
                <a:t>Trusted</a:t>
              </a:r>
              <a:endParaRPr lang="en-US" sz="1200" dirty="0">
                <a:solidFill>
                  <a:prstClr val="black"/>
                </a:solidFill>
              </a:endParaRPr>
            </a:p>
          </p:txBody>
        </p:sp>
        <p:sp>
          <p:nvSpPr>
            <p:cNvPr id="23" name="TextBox 22"/>
            <p:cNvSpPr txBox="1"/>
            <p:nvPr/>
          </p:nvSpPr>
          <p:spPr>
            <a:xfrm>
              <a:off x="2290035" y="1284371"/>
              <a:ext cx="786548" cy="379125"/>
            </a:xfrm>
            <a:prstGeom prst="rect">
              <a:avLst/>
            </a:prstGeom>
            <a:noFill/>
          </p:spPr>
          <p:txBody>
            <a:bodyPr wrap="none" rtlCol="0">
              <a:spAutoFit/>
            </a:bodyPr>
            <a:lstStyle/>
            <a:p>
              <a:r>
                <a:rPr lang="en-US" sz="900" dirty="0" smtClean="0">
                  <a:solidFill>
                    <a:prstClr val="black"/>
                  </a:solidFill>
                </a:rPr>
                <a:t>Untrusted</a:t>
              </a:r>
              <a:endParaRPr lang="en-US" sz="1200" dirty="0">
                <a:solidFill>
                  <a:prstClr val="black"/>
                </a:solidFill>
              </a:endParaRPr>
            </a:p>
          </p:txBody>
        </p:sp>
        <p:sp>
          <p:nvSpPr>
            <p:cNvPr id="24" name="TextBox 23"/>
            <p:cNvSpPr txBox="1"/>
            <p:nvPr/>
          </p:nvSpPr>
          <p:spPr>
            <a:xfrm>
              <a:off x="3431337" y="1284371"/>
              <a:ext cx="895790" cy="379125"/>
            </a:xfrm>
            <a:prstGeom prst="rect">
              <a:avLst/>
            </a:prstGeom>
            <a:noFill/>
          </p:spPr>
          <p:txBody>
            <a:bodyPr wrap="none" rtlCol="0">
              <a:spAutoFit/>
            </a:bodyPr>
            <a:lstStyle/>
            <a:p>
              <a:r>
                <a:rPr lang="en-US" sz="900" dirty="0" smtClean="0">
                  <a:solidFill>
                    <a:prstClr val="black"/>
                  </a:solidFill>
                </a:rPr>
                <a:t>Unclassified</a:t>
              </a:r>
              <a:endParaRPr lang="en-US" sz="1200" dirty="0">
                <a:solidFill>
                  <a:prstClr val="black"/>
                </a:solidFill>
              </a:endParaRPr>
            </a:p>
          </p:txBody>
        </p:sp>
        <p:sp>
          <p:nvSpPr>
            <p:cNvPr id="25" name="TextBox 24"/>
            <p:cNvSpPr txBox="1"/>
            <p:nvPr/>
          </p:nvSpPr>
          <p:spPr>
            <a:xfrm>
              <a:off x="4842970" y="1288791"/>
              <a:ext cx="568061" cy="379125"/>
            </a:xfrm>
            <a:prstGeom prst="rect">
              <a:avLst/>
            </a:prstGeom>
            <a:noFill/>
          </p:spPr>
          <p:txBody>
            <a:bodyPr wrap="none" rtlCol="0">
              <a:spAutoFit/>
            </a:bodyPr>
            <a:lstStyle/>
            <a:p>
              <a:r>
                <a:rPr lang="en-US" sz="900" dirty="0" smtClean="0">
                  <a:solidFill>
                    <a:prstClr val="black"/>
                  </a:solidFill>
                </a:rPr>
                <a:t>Secret</a:t>
              </a:r>
              <a:endParaRPr lang="en-US" sz="1200" dirty="0">
                <a:solidFill>
                  <a:prstClr val="black"/>
                </a:solidFill>
              </a:endParaRPr>
            </a:p>
          </p:txBody>
        </p:sp>
        <p:sp>
          <p:nvSpPr>
            <p:cNvPr id="26" name="TextBox 25"/>
            <p:cNvSpPr txBox="1"/>
            <p:nvPr/>
          </p:nvSpPr>
          <p:spPr>
            <a:xfrm>
              <a:off x="1012560" y="1726700"/>
              <a:ext cx="691313" cy="176926"/>
            </a:xfrm>
            <a:prstGeom prst="rect">
              <a:avLst/>
            </a:prstGeom>
            <a:noFill/>
          </p:spPr>
          <p:txBody>
            <a:bodyPr wrap="square" lIns="0" tIns="0" rIns="0" bIns="0" rtlCol="0" anchor="ctr" anchorCtr="1">
              <a:spAutoFit/>
            </a:bodyPr>
            <a:lstStyle/>
            <a:p>
              <a:pPr algn="ctr"/>
              <a:r>
                <a:rPr lang="en-US" sz="700" dirty="0" smtClean="0">
                  <a:solidFill>
                    <a:prstClr val="black"/>
                  </a:solidFill>
                  <a:latin typeface="Arial" pitchFamily="34" charset="0"/>
                  <a:cs typeface="Arial" pitchFamily="34" charset="0"/>
                </a:rPr>
                <a:t>runtime</a:t>
              </a:r>
              <a:endParaRPr lang="en-US" sz="700" dirty="0">
                <a:solidFill>
                  <a:prstClr val="black"/>
                </a:solidFill>
                <a:latin typeface="Arial" pitchFamily="34" charset="0"/>
                <a:cs typeface="Arial" pitchFamily="34" charset="0"/>
              </a:endParaRPr>
            </a:p>
          </p:txBody>
        </p:sp>
        <p:cxnSp>
          <p:nvCxnSpPr>
            <p:cNvPr id="27" name="Straight Connector 26"/>
            <p:cNvCxnSpPr/>
            <p:nvPr/>
          </p:nvCxnSpPr>
          <p:spPr>
            <a:xfrm flipH="1">
              <a:off x="810658" y="1670157"/>
              <a:ext cx="1126914" cy="0"/>
            </a:xfrm>
            <a:prstGeom prst="line">
              <a:avLst/>
            </a:prstGeom>
            <a:ln w="508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064446" y="1670157"/>
              <a:ext cx="1126914" cy="0"/>
            </a:xfrm>
            <a:prstGeom prst="line">
              <a:avLst/>
            </a:prstGeom>
            <a:ln w="508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266099" y="1727749"/>
              <a:ext cx="691313" cy="176926"/>
            </a:xfrm>
            <a:prstGeom prst="rect">
              <a:avLst/>
            </a:prstGeom>
            <a:noFill/>
          </p:spPr>
          <p:txBody>
            <a:bodyPr wrap="square" lIns="0" tIns="0" rIns="0" bIns="0" rtlCol="0" anchor="ctr" anchorCtr="1">
              <a:spAutoFit/>
            </a:bodyPr>
            <a:lstStyle/>
            <a:p>
              <a:pPr algn="ctr"/>
              <a:r>
                <a:rPr lang="en-US" sz="700" dirty="0" smtClean="0">
                  <a:solidFill>
                    <a:prstClr val="black"/>
                  </a:solidFill>
                  <a:latin typeface="Arial" pitchFamily="34" charset="0"/>
                  <a:cs typeface="Arial" pitchFamily="34" charset="0"/>
                </a:rPr>
                <a:t>runtime</a:t>
              </a:r>
              <a:endParaRPr lang="en-US" sz="700" dirty="0">
                <a:solidFill>
                  <a:prstClr val="black"/>
                </a:solidFill>
                <a:latin typeface="Arial" pitchFamily="34" charset="0"/>
                <a:cs typeface="Arial" pitchFamily="34" charset="0"/>
              </a:endParaRPr>
            </a:p>
          </p:txBody>
        </p:sp>
        <p:sp>
          <p:nvSpPr>
            <p:cNvPr id="30" name="TextBox 29"/>
            <p:cNvSpPr txBox="1"/>
            <p:nvPr/>
          </p:nvSpPr>
          <p:spPr>
            <a:xfrm rot="16200000">
              <a:off x="-49698" y="1459643"/>
              <a:ext cx="691313" cy="374547"/>
            </a:xfrm>
            <a:prstGeom prst="rect">
              <a:avLst/>
            </a:prstGeom>
            <a:noFill/>
          </p:spPr>
          <p:txBody>
            <a:bodyPr wrap="square" lIns="0" tIns="0" rIns="0" bIns="0" rtlCol="0" anchor="ctr" anchorCtr="1">
              <a:spAutoFit/>
            </a:bodyPr>
            <a:lstStyle/>
            <a:p>
              <a:pPr algn="ctr"/>
              <a:r>
                <a:rPr lang="en-US" sz="1000" dirty="0" smtClean="0">
                  <a:solidFill>
                    <a:prstClr val="black"/>
                  </a:solidFill>
                  <a:latin typeface="Arial" pitchFamily="34" charset="0"/>
                  <a:cs typeface="Arial" pitchFamily="34" charset="0"/>
                </a:rPr>
                <a:t>Software</a:t>
              </a:r>
              <a:endParaRPr lang="en-US" sz="1000" dirty="0">
                <a:solidFill>
                  <a:prstClr val="black"/>
                </a:solidFill>
                <a:latin typeface="Arial" pitchFamily="34" charset="0"/>
                <a:cs typeface="Arial" pitchFamily="34" charset="0"/>
              </a:endParaRPr>
            </a:p>
          </p:txBody>
        </p:sp>
        <p:sp>
          <p:nvSpPr>
            <p:cNvPr id="31" name="Left Brace 30"/>
            <p:cNvSpPr/>
            <p:nvPr/>
          </p:nvSpPr>
          <p:spPr>
            <a:xfrm>
              <a:off x="466259" y="822558"/>
              <a:ext cx="215531" cy="1703674"/>
            </a:xfrm>
            <a:prstGeom prst="leftBrac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solidFill>
                  <a:prstClr val="black"/>
                </a:solidFill>
              </a:endParaRPr>
            </a:p>
          </p:txBody>
        </p:sp>
        <p:grpSp>
          <p:nvGrpSpPr>
            <p:cNvPr id="32" name="Group 31"/>
            <p:cNvGrpSpPr/>
            <p:nvPr/>
          </p:nvGrpSpPr>
          <p:grpSpPr>
            <a:xfrm>
              <a:off x="225475" y="2575706"/>
              <a:ext cx="5443495" cy="691311"/>
              <a:chOff x="247925" y="2051468"/>
              <a:chExt cx="5443495" cy="691311"/>
            </a:xfrm>
          </p:grpSpPr>
          <p:sp>
            <p:nvSpPr>
              <p:cNvPr id="72" name="TextBox 71"/>
              <p:cNvSpPr txBox="1"/>
              <p:nvPr/>
            </p:nvSpPr>
            <p:spPr>
              <a:xfrm>
                <a:off x="756627" y="2233996"/>
                <a:ext cx="991301" cy="404400"/>
              </a:xfrm>
              <a:prstGeom prst="rect">
                <a:avLst/>
              </a:prstGeom>
              <a:noFill/>
            </p:spPr>
            <p:txBody>
              <a:bodyPr wrap="none" rtlCol="0">
                <a:spAutoFit/>
              </a:bodyPr>
              <a:lstStyle/>
              <a:p>
                <a:r>
                  <a:rPr lang="en-US" sz="1000" dirty="0" smtClean="0">
                    <a:solidFill>
                      <a:prstClr val="black"/>
                    </a:solidFill>
                  </a:rPr>
                  <a:t>set PC timer</a:t>
                </a:r>
                <a:endParaRPr lang="en-US" sz="1000" dirty="0">
                  <a:solidFill>
                    <a:prstClr val="black"/>
                  </a:solidFill>
                </a:endParaRPr>
              </a:p>
            </p:txBody>
          </p:sp>
          <p:sp>
            <p:nvSpPr>
              <p:cNvPr id="73" name="TextBox 72"/>
              <p:cNvSpPr txBox="1"/>
              <p:nvPr/>
            </p:nvSpPr>
            <p:spPr>
              <a:xfrm>
                <a:off x="2476542" y="2175614"/>
                <a:ext cx="1241700" cy="404400"/>
              </a:xfrm>
              <a:prstGeom prst="rect">
                <a:avLst/>
              </a:prstGeom>
              <a:noFill/>
            </p:spPr>
            <p:txBody>
              <a:bodyPr wrap="none" rtlCol="0">
                <a:spAutoFit/>
              </a:bodyPr>
              <a:lstStyle/>
              <a:p>
                <a:r>
                  <a:rPr lang="en-US" sz="1000" dirty="0">
                    <a:solidFill>
                      <a:prstClr val="black"/>
                    </a:solidFill>
                  </a:rPr>
                  <a:t>s</a:t>
                </a:r>
                <a:r>
                  <a:rPr lang="en-US" sz="1000" dirty="0" smtClean="0">
                    <a:solidFill>
                      <a:prstClr val="black"/>
                    </a:solidFill>
                  </a:rPr>
                  <a:t>et </a:t>
                </a:r>
                <a:r>
                  <a:rPr lang="en-US" sz="1000" dirty="0" err="1" smtClean="0">
                    <a:solidFill>
                      <a:prstClr val="black"/>
                    </a:solidFill>
                  </a:rPr>
                  <a:t>mem</a:t>
                </a:r>
                <a:r>
                  <a:rPr lang="en-US" sz="1000" dirty="0" smtClean="0">
                    <a:solidFill>
                      <a:prstClr val="black"/>
                    </a:solidFill>
                  </a:rPr>
                  <a:t> bounds</a:t>
                </a:r>
                <a:endParaRPr lang="en-US" sz="1000" dirty="0">
                  <a:solidFill>
                    <a:prstClr val="black"/>
                  </a:solidFill>
                </a:endParaRPr>
              </a:p>
            </p:txBody>
          </p:sp>
          <p:sp>
            <p:nvSpPr>
              <p:cNvPr id="74" name="TextBox 73"/>
              <p:cNvSpPr txBox="1"/>
              <p:nvPr/>
            </p:nvSpPr>
            <p:spPr>
              <a:xfrm>
                <a:off x="3774054" y="2257146"/>
                <a:ext cx="1142256" cy="404400"/>
              </a:xfrm>
              <a:prstGeom prst="rect">
                <a:avLst/>
              </a:prstGeom>
              <a:noFill/>
            </p:spPr>
            <p:txBody>
              <a:bodyPr wrap="none" rtlCol="0">
                <a:spAutoFit/>
              </a:bodyPr>
              <a:lstStyle/>
              <a:p>
                <a:r>
                  <a:rPr lang="en-US" sz="1000" dirty="0">
                    <a:solidFill>
                      <a:prstClr val="black"/>
                    </a:solidFill>
                  </a:rPr>
                  <a:t>s</a:t>
                </a:r>
                <a:r>
                  <a:rPr lang="en-US" sz="1000" dirty="0" smtClean="0">
                    <a:solidFill>
                      <a:prstClr val="black"/>
                    </a:solidFill>
                  </a:rPr>
                  <a:t>et </a:t>
                </a:r>
                <a:r>
                  <a:rPr lang="en-US" sz="1000" dirty="0" err="1" smtClean="0">
                    <a:solidFill>
                      <a:prstClr val="black"/>
                    </a:solidFill>
                  </a:rPr>
                  <a:t>partitionID</a:t>
                </a:r>
                <a:endParaRPr lang="en-US" sz="1000" dirty="0">
                  <a:solidFill>
                    <a:prstClr val="black"/>
                  </a:solidFill>
                </a:endParaRPr>
              </a:p>
            </p:txBody>
          </p:sp>
          <p:sp>
            <p:nvSpPr>
              <p:cNvPr id="75" name="TextBox 74"/>
              <p:cNvSpPr txBox="1"/>
              <p:nvPr/>
            </p:nvSpPr>
            <p:spPr>
              <a:xfrm>
                <a:off x="5056133" y="2268533"/>
                <a:ext cx="635287" cy="404400"/>
              </a:xfrm>
              <a:prstGeom prst="rect">
                <a:avLst/>
              </a:prstGeom>
              <a:noFill/>
            </p:spPr>
            <p:txBody>
              <a:bodyPr wrap="none" rtlCol="0">
                <a:spAutoFit/>
              </a:bodyPr>
              <a:lstStyle/>
              <a:p>
                <a:r>
                  <a:rPr lang="en-US" sz="1000" dirty="0">
                    <a:solidFill>
                      <a:prstClr val="black"/>
                    </a:solidFill>
                  </a:rPr>
                  <a:t>i</a:t>
                </a:r>
                <a:r>
                  <a:rPr lang="en-US" sz="1000" dirty="0" smtClean="0">
                    <a:solidFill>
                      <a:prstClr val="black"/>
                    </a:solidFill>
                  </a:rPr>
                  <a:t>n/out</a:t>
                </a:r>
                <a:endParaRPr lang="en-US" sz="1000" dirty="0">
                  <a:solidFill>
                    <a:prstClr val="black"/>
                  </a:solidFill>
                </a:endParaRPr>
              </a:p>
            </p:txBody>
          </p:sp>
          <p:sp>
            <p:nvSpPr>
              <p:cNvPr id="76" name="Left Brace 75"/>
              <p:cNvSpPr/>
              <p:nvPr/>
            </p:nvSpPr>
            <p:spPr>
              <a:xfrm>
                <a:off x="488709" y="2085333"/>
                <a:ext cx="224118" cy="554136"/>
              </a:xfrm>
              <a:prstGeom prst="leftBrac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solidFill>
                    <a:prstClr val="black"/>
                  </a:solidFill>
                </a:endParaRPr>
              </a:p>
            </p:txBody>
          </p:sp>
          <p:sp>
            <p:nvSpPr>
              <p:cNvPr id="77" name="TextBox 76"/>
              <p:cNvSpPr txBox="1"/>
              <p:nvPr/>
            </p:nvSpPr>
            <p:spPr>
              <a:xfrm rot="16200000">
                <a:off x="-4094" y="2303487"/>
                <a:ext cx="691311" cy="187273"/>
              </a:xfrm>
              <a:prstGeom prst="rect">
                <a:avLst/>
              </a:prstGeom>
              <a:noFill/>
            </p:spPr>
            <p:txBody>
              <a:bodyPr wrap="square" lIns="0" tIns="0" rIns="0" bIns="0" rtlCol="0" anchor="ctr" anchorCtr="1">
                <a:spAutoFit/>
              </a:bodyPr>
              <a:lstStyle/>
              <a:p>
                <a:pPr algn="ctr"/>
                <a:r>
                  <a:rPr lang="en-US" sz="1000" dirty="0" smtClean="0">
                    <a:solidFill>
                      <a:prstClr val="black"/>
                    </a:solidFill>
                    <a:latin typeface="Arial" pitchFamily="34" charset="0"/>
                    <a:cs typeface="Arial" pitchFamily="34" charset="0"/>
                  </a:rPr>
                  <a:t>ISA</a:t>
                </a:r>
                <a:endParaRPr lang="en-US" sz="1000" dirty="0">
                  <a:solidFill>
                    <a:prstClr val="black"/>
                  </a:solidFill>
                  <a:latin typeface="Arial" pitchFamily="34" charset="0"/>
                  <a:cs typeface="Arial" pitchFamily="34" charset="0"/>
                </a:endParaRPr>
              </a:p>
            </p:txBody>
          </p:sp>
          <p:sp>
            <p:nvSpPr>
              <p:cNvPr id="78" name="TextBox 77"/>
              <p:cNvSpPr txBox="1"/>
              <p:nvPr/>
            </p:nvSpPr>
            <p:spPr>
              <a:xfrm>
                <a:off x="1739636" y="2254137"/>
                <a:ext cx="628810" cy="404400"/>
              </a:xfrm>
              <a:prstGeom prst="rect">
                <a:avLst/>
              </a:prstGeom>
              <a:noFill/>
            </p:spPr>
            <p:txBody>
              <a:bodyPr wrap="none" rtlCol="0">
                <a:spAutoFit/>
              </a:bodyPr>
              <a:lstStyle/>
              <a:p>
                <a:r>
                  <a:rPr lang="en-US" sz="1000" dirty="0" err="1" smtClean="0">
                    <a:solidFill>
                      <a:prstClr val="black"/>
                    </a:solidFill>
                  </a:rPr>
                  <a:t>lastPC</a:t>
                </a:r>
                <a:r>
                  <a:rPr lang="en-US" sz="1000" dirty="0" smtClean="0">
                    <a:solidFill>
                      <a:prstClr val="black"/>
                    </a:solidFill>
                  </a:rPr>
                  <a:t> </a:t>
                </a:r>
                <a:endParaRPr lang="en-US" sz="1000" dirty="0">
                  <a:solidFill>
                    <a:prstClr val="black"/>
                  </a:solidFill>
                </a:endParaRPr>
              </a:p>
            </p:txBody>
          </p:sp>
        </p:grpSp>
        <p:grpSp>
          <p:nvGrpSpPr>
            <p:cNvPr id="33" name="Group 32"/>
            <p:cNvGrpSpPr/>
            <p:nvPr/>
          </p:nvGrpSpPr>
          <p:grpSpPr>
            <a:xfrm>
              <a:off x="214276" y="3272649"/>
              <a:ext cx="5583715" cy="3582941"/>
              <a:chOff x="236726" y="2748411"/>
              <a:chExt cx="5583715" cy="3582941"/>
            </a:xfrm>
          </p:grpSpPr>
          <p:sp>
            <p:nvSpPr>
              <p:cNvPr id="34" name="Rectangle 33"/>
              <p:cNvSpPr/>
              <p:nvPr/>
            </p:nvSpPr>
            <p:spPr>
              <a:xfrm>
                <a:off x="873406" y="2946569"/>
                <a:ext cx="4947035" cy="24384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35" name="Rectangle 34"/>
              <p:cNvSpPr/>
              <p:nvPr/>
            </p:nvSpPr>
            <p:spPr>
              <a:xfrm>
                <a:off x="780381" y="2829794"/>
                <a:ext cx="4921308" cy="2438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36" name="Rectangle 35"/>
              <p:cNvSpPr/>
              <p:nvPr/>
            </p:nvSpPr>
            <p:spPr>
              <a:xfrm>
                <a:off x="780381" y="2829794"/>
                <a:ext cx="999307"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900" dirty="0" smtClean="0">
                    <a:solidFill>
                      <a:prstClr val="white"/>
                    </a:solidFill>
                  </a:rPr>
                  <a:t>PC Lease Stack</a:t>
                </a:r>
                <a:endParaRPr lang="en-US" sz="900" dirty="0">
                  <a:solidFill>
                    <a:prstClr val="white"/>
                  </a:solidFill>
                </a:endParaRPr>
              </a:p>
            </p:txBody>
          </p:sp>
          <p:sp>
            <p:nvSpPr>
              <p:cNvPr id="37" name="Rectangle 36"/>
              <p:cNvSpPr/>
              <p:nvPr/>
            </p:nvSpPr>
            <p:spPr>
              <a:xfrm>
                <a:off x="1955450" y="2829794"/>
                <a:ext cx="896164"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900" dirty="0" err="1" smtClean="0">
                    <a:solidFill>
                      <a:prstClr val="white"/>
                    </a:solidFill>
                  </a:rPr>
                  <a:t>Mem</a:t>
                </a:r>
                <a:r>
                  <a:rPr lang="en-US" sz="900" dirty="0" smtClean="0">
                    <a:solidFill>
                      <a:prstClr val="white"/>
                    </a:solidFill>
                  </a:rPr>
                  <a:t> Lease Stack</a:t>
                </a:r>
                <a:endParaRPr lang="en-US" sz="900" dirty="0">
                  <a:solidFill>
                    <a:prstClr val="white"/>
                  </a:solidFill>
                </a:endParaRPr>
              </a:p>
            </p:txBody>
          </p:sp>
          <p:sp>
            <p:nvSpPr>
              <p:cNvPr id="38" name="Rectangle 37"/>
              <p:cNvSpPr/>
              <p:nvPr/>
            </p:nvSpPr>
            <p:spPr>
              <a:xfrm>
                <a:off x="3036706" y="2829794"/>
                <a:ext cx="810725"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900" dirty="0" smtClean="0">
                    <a:solidFill>
                      <a:prstClr val="white"/>
                    </a:solidFill>
                  </a:rPr>
                  <a:t>$ Partition Logic </a:t>
                </a:r>
                <a:endParaRPr lang="en-US" sz="900" dirty="0">
                  <a:solidFill>
                    <a:prstClr val="white"/>
                  </a:solidFill>
                </a:endParaRPr>
              </a:p>
            </p:txBody>
          </p:sp>
          <p:sp>
            <p:nvSpPr>
              <p:cNvPr id="39" name="Rectangle 38"/>
              <p:cNvSpPr/>
              <p:nvPr/>
            </p:nvSpPr>
            <p:spPr>
              <a:xfrm>
                <a:off x="4016431" y="2829794"/>
                <a:ext cx="735254"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900" dirty="0" smtClean="0">
                    <a:solidFill>
                      <a:prstClr val="white"/>
                    </a:solidFill>
                  </a:rPr>
                  <a:t>Kernel Mode</a:t>
                </a:r>
                <a:endParaRPr lang="en-US" sz="900" dirty="0">
                  <a:solidFill>
                    <a:prstClr val="white"/>
                  </a:solidFill>
                </a:endParaRPr>
              </a:p>
            </p:txBody>
          </p:sp>
          <p:sp>
            <p:nvSpPr>
              <p:cNvPr id="40" name="Rectangle 39"/>
              <p:cNvSpPr/>
              <p:nvPr/>
            </p:nvSpPr>
            <p:spPr>
              <a:xfrm>
                <a:off x="4889282" y="2847211"/>
                <a:ext cx="812406" cy="43978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900" dirty="0" smtClean="0">
                    <a:solidFill>
                      <a:prstClr val="white"/>
                    </a:solidFill>
                  </a:rPr>
                  <a:t>I/O Master Controller </a:t>
                </a:r>
                <a:endParaRPr lang="en-US" sz="900" dirty="0">
                  <a:solidFill>
                    <a:prstClr val="white"/>
                  </a:solidFill>
                </a:endParaRPr>
              </a:p>
            </p:txBody>
          </p:sp>
          <p:sp>
            <p:nvSpPr>
              <p:cNvPr id="41" name="Rectangle 40"/>
              <p:cNvSpPr/>
              <p:nvPr/>
            </p:nvSpPr>
            <p:spPr>
              <a:xfrm>
                <a:off x="1770981" y="3568934"/>
                <a:ext cx="685800"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42" name="Rectangle 41"/>
              <p:cNvSpPr/>
              <p:nvPr/>
            </p:nvSpPr>
            <p:spPr>
              <a:xfrm>
                <a:off x="1770981" y="3949934"/>
                <a:ext cx="685800"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43" name="Rectangle 42"/>
              <p:cNvSpPr/>
              <p:nvPr/>
            </p:nvSpPr>
            <p:spPr>
              <a:xfrm>
                <a:off x="1770981" y="4330934"/>
                <a:ext cx="685800"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44" name="Rectangle 43"/>
              <p:cNvSpPr/>
              <p:nvPr/>
            </p:nvSpPr>
            <p:spPr>
              <a:xfrm>
                <a:off x="1770981" y="4711934"/>
                <a:ext cx="685800"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45" name="Rectangle 44"/>
              <p:cNvSpPr/>
              <p:nvPr/>
            </p:nvSpPr>
            <p:spPr>
              <a:xfrm>
                <a:off x="780381" y="3551517"/>
                <a:ext cx="647700"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900" dirty="0" smtClean="0">
                    <a:solidFill>
                      <a:prstClr val="white"/>
                    </a:solidFill>
                  </a:rPr>
                  <a:t>Pipe Flush</a:t>
                </a:r>
                <a:endParaRPr lang="en-US" sz="900" dirty="0">
                  <a:solidFill>
                    <a:prstClr val="white"/>
                  </a:solidFill>
                </a:endParaRPr>
              </a:p>
            </p:txBody>
          </p:sp>
          <p:cxnSp>
            <p:nvCxnSpPr>
              <p:cNvPr id="46" name="Straight Connector 45"/>
              <p:cNvCxnSpPr/>
              <p:nvPr/>
            </p:nvCxnSpPr>
            <p:spPr>
              <a:xfrm>
                <a:off x="1579392" y="3746371"/>
                <a:ext cx="0" cy="116695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428081" y="3764877"/>
                <a:ext cx="15131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579392" y="3769034"/>
                <a:ext cx="1915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588099" y="4133905"/>
                <a:ext cx="1915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1572857" y="4532623"/>
                <a:ext cx="1915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1583743" y="4913329"/>
                <a:ext cx="1915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937981" y="3286994"/>
                <a:ext cx="0" cy="264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760051" y="3291892"/>
                <a:ext cx="0" cy="264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841838" y="3628309"/>
                <a:ext cx="536849" cy="379125"/>
              </a:xfrm>
              <a:prstGeom prst="rect">
                <a:avLst/>
              </a:prstGeom>
              <a:noFill/>
            </p:spPr>
            <p:txBody>
              <a:bodyPr wrap="none" rtlCol="0">
                <a:spAutoFit/>
              </a:bodyPr>
              <a:lstStyle/>
              <a:p>
                <a:r>
                  <a:rPr lang="en-US" sz="900" dirty="0" smtClean="0">
                    <a:solidFill>
                      <a:prstClr val="black"/>
                    </a:solidFill>
                  </a:rPr>
                  <a:t>Fetch</a:t>
                </a:r>
                <a:endParaRPr lang="en-US" sz="1200" dirty="0">
                  <a:solidFill>
                    <a:prstClr val="black"/>
                  </a:solidFill>
                </a:endParaRPr>
              </a:p>
            </p:txBody>
          </p:sp>
          <p:sp>
            <p:nvSpPr>
              <p:cNvPr id="55" name="TextBox 54"/>
              <p:cNvSpPr txBox="1"/>
              <p:nvPr/>
            </p:nvSpPr>
            <p:spPr>
              <a:xfrm>
                <a:off x="1786719" y="4013565"/>
                <a:ext cx="650413" cy="379125"/>
              </a:xfrm>
              <a:prstGeom prst="rect">
                <a:avLst/>
              </a:prstGeom>
              <a:noFill/>
            </p:spPr>
            <p:txBody>
              <a:bodyPr wrap="none" rtlCol="0">
                <a:spAutoFit/>
              </a:bodyPr>
              <a:lstStyle/>
              <a:p>
                <a:r>
                  <a:rPr lang="en-US" sz="900" dirty="0" smtClean="0">
                    <a:solidFill>
                      <a:prstClr val="black"/>
                    </a:solidFill>
                  </a:rPr>
                  <a:t>Decode</a:t>
                </a:r>
                <a:endParaRPr lang="en-US" sz="1200" dirty="0">
                  <a:solidFill>
                    <a:prstClr val="black"/>
                  </a:solidFill>
                </a:endParaRPr>
              </a:p>
            </p:txBody>
          </p:sp>
          <p:sp>
            <p:nvSpPr>
              <p:cNvPr id="56" name="TextBox 55"/>
              <p:cNvSpPr txBox="1"/>
              <p:nvPr/>
            </p:nvSpPr>
            <p:spPr>
              <a:xfrm>
                <a:off x="1786719" y="4393673"/>
                <a:ext cx="663855" cy="379125"/>
              </a:xfrm>
              <a:prstGeom prst="rect">
                <a:avLst/>
              </a:prstGeom>
              <a:noFill/>
            </p:spPr>
            <p:txBody>
              <a:bodyPr wrap="none" rtlCol="0">
                <a:spAutoFit/>
              </a:bodyPr>
              <a:lstStyle/>
              <a:p>
                <a:r>
                  <a:rPr lang="en-US" sz="900" dirty="0" smtClean="0">
                    <a:solidFill>
                      <a:prstClr val="black"/>
                    </a:solidFill>
                  </a:rPr>
                  <a:t>Execute</a:t>
                </a:r>
                <a:endParaRPr lang="en-US" sz="1200" dirty="0">
                  <a:solidFill>
                    <a:prstClr val="black"/>
                  </a:solidFill>
                </a:endParaRPr>
              </a:p>
            </p:txBody>
          </p:sp>
          <p:sp>
            <p:nvSpPr>
              <p:cNvPr id="57" name="TextBox 56"/>
              <p:cNvSpPr txBox="1"/>
              <p:nvPr/>
            </p:nvSpPr>
            <p:spPr>
              <a:xfrm>
                <a:off x="1762970" y="4771310"/>
                <a:ext cx="677305" cy="379125"/>
              </a:xfrm>
              <a:prstGeom prst="rect">
                <a:avLst/>
              </a:prstGeom>
              <a:noFill/>
            </p:spPr>
            <p:txBody>
              <a:bodyPr wrap="none" rtlCol="0">
                <a:spAutoFit/>
              </a:bodyPr>
              <a:lstStyle/>
              <a:p>
                <a:r>
                  <a:rPr lang="en-US" sz="900" dirty="0" smtClean="0">
                    <a:solidFill>
                      <a:prstClr val="black"/>
                    </a:solidFill>
                  </a:rPr>
                  <a:t>Commit</a:t>
                </a:r>
                <a:endParaRPr lang="en-US" sz="1200" dirty="0">
                  <a:solidFill>
                    <a:prstClr val="black"/>
                  </a:solidFill>
                </a:endParaRPr>
              </a:p>
            </p:txBody>
          </p:sp>
          <p:sp>
            <p:nvSpPr>
              <p:cNvPr id="58" name="Rectangle 57"/>
              <p:cNvSpPr/>
              <p:nvPr/>
            </p:nvSpPr>
            <p:spPr>
              <a:xfrm>
                <a:off x="2610964" y="3568934"/>
                <a:ext cx="1477192" cy="706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59" name="Rectangle 58"/>
              <p:cNvSpPr/>
              <p:nvPr/>
            </p:nvSpPr>
            <p:spPr>
              <a:xfrm>
                <a:off x="2610965" y="4418326"/>
                <a:ext cx="1477191" cy="7503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cxnSp>
            <p:nvCxnSpPr>
              <p:cNvPr id="60" name="Straight Arrow Connector 59"/>
              <p:cNvCxnSpPr/>
              <p:nvPr/>
            </p:nvCxnSpPr>
            <p:spPr>
              <a:xfrm>
                <a:off x="2705821" y="3296790"/>
                <a:ext cx="0" cy="264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704931" y="3296790"/>
                <a:ext cx="0" cy="264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2783503" y="3825540"/>
                <a:ext cx="853345" cy="379125"/>
              </a:xfrm>
              <a:prstGeom prst="rect">
                <a:avLst/>
              </a:prstGeom>
              <a:noFill/>
            </p:spPr>
            <p:txBody>
              <a:bodyPr wrap="none" rtlCol="0">
                <a:spAutoFit/>
              </a:bodyPr>
              <a:lstStyle/>
              <a:p>
                <a:r>
                  <a:rPr lang="en-US" sz="900" dirty="0" err="1" smtClean="0">
                    <a:solidFill>
                      <a:prstClr val="black"/>
                    </a:solidFill>
                  </a:rPr>
                  <a:t>Instr</a:t>
                </a:r>
                <a:r>
                  <a:rPr lang="en-US" sz="900" dirty="0" smtClean="0">
                    <a:solidFill>
                      <a:prstClr val="black"/>
                    </a:solidFill>
                  </a:rPr>
                  <a:t> Cache</a:t>
                </a:r>
                <a:endParaRPr lang="en-US" sz="900" dirty="0">
                  <a:solidFill>
                    <a:prstClr val="black"/>
                  </a:solidFill>
                </a:endParaRPr>
              </a:p>
            </p:txBody>
          </p:sp>
          <p:sp>
            <p:nvSpPr>
              <p:cNvPr id="63" name="TextBox 62"/>
              <p:cNvSpPr txBox="1"/>
              <p:nvPr/>
            </p:nvSpPr>
            <p:spPr>
              <a:xfrm>
                <a:off x="2766391" y="4660072"/>
                <a:ext cx="856294" cy="379125"/>
              </a:xfrm>
              <a:prstGeom prst="rect">
                <a:avLst/>
              </a:prstGeom>
              <a:noFill/>
            </p:spPr>
            <p:txBody>
              <a:bodyPr wrap="none" rtlCol="0">
                <a:spAutoFit/>
              </a:bodyPr>
              <a:lstStyle/>
              <a:p>
                <a:r>
                  <a:rPr lang="en-US" sz="900" dirty="0" smtClean="0">
                    <a:solidFill>
                      <a:prstClr val="black"/>
                    </a:solidFill>
                  </a:rPr>
                  <a:t>Data Cache</a:t>
                </a:r>
                <a:endParaRPr lang="en-US" sz="900" dirty="0">
                  <a:solidFill>
                    <a:prstClr val="black"/>
                  </a:solidFill>
                </a:endParaRPr>
              </a:p>
            </p:txBody>
          </p:sp>
          <p:sp>
            <p:nvSpPr>
              <p:cNvPr id="64" name="Rectangle 63"/>
              <p:cNvSpPr/>
              <p:nvPr/>
            </p:nvSpPr>
            <p:spPr>
              <a:xfrm>
                <a:off x="4289059" y="3563391"/>
                <a:ext cx="1317630" cy="1617141"/>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65" name="TextBox 64"/>
              <p:cNvSpPr txBox="1"/>
              <p:nvPr/>
            </p:nvSpPr>
            <p:spPr>
              <a:xfrm>
                <a:off x="4478571" y="4148241"/>
                <a:ext cx="942608" cy="606601"/>
              </a:xfrm>
              <a:prstGeom prst="rect">
                <a:avLst/>
              </a:prstGeom>
              <a:noFill/>
            </p:spPr>
            <p:txBody>
              <a:bodyPr wrap="none" rtlCol="0">
                <a:spAutoFit/>
              </a:bodyPr>
              <a:lstStyle/>
              <a:p>
                <a:r>
                  <a:rPr lang="en-US" sz="900" dirty="0" smtClean="0">
                    <a:solidFill>
                      <a:prstClr val="black"/>
                    </a:solidFill>
                  </a:rPr>
                  <a:t>Other u-arch </a:t>
                </a:r>
              </a:p>
              <a:p>
                <a:pPr algn="ctr"/>
                <a:r>
                  <a:rPr lang="en-US" sz="900" dirty="0" smtClean="0">
                    <a:solidFill>
                      <a:prstClr val="black"/>
                    </a:solidFill>
                  </a:rPr>
                  <a:t>structures </a:t>
                </a:r>
                <a:endParaRPr lang="en-US" sz="900" dirty="0">
                  <a:solidFill>
                    <a:prstClr val="black"/>
                  </a:solidFill>
                </a:endParaRPr>
              </a:p>
            </p:txBody>
          </p:sp>
          <p:sp>
            <p:nvSpPr>
              <p:cNvPr id="66" name="TextBox 65"/>
              <p:cNvSpPr txBox="1"/>
              <p:nvPr/>
            </p:nvSpPr>
            <p:spPr>
              <a:xfrm rot="16200000">
                <a:off x="-15294" y="3994247"/>
                <a:ext cx="691313" cy="187273"/>
              </a:xfrm>
              <a:prstGeom prst="rect">
                <a:avLst/>
              </a:prstGeom>
              <a:noFill/>
            </p:spPr>
            <p:txBody>
              <a:bodyPr wrap="square" lIns="0" tIns="0" rIns="0" bIns="0" rtlCol="0" anchor="ctr" anchorCtr="1">
                <a:spAutoFit/>
              </a:bodyPr>
              <a:lstStyle/>
              <a:p>
                <a:pPr algn="ctr"/>
                <a:r>
                  <a:rPr lang="en-US" sz="1000" dirty="0" smtClean="0">
                    <a:solidFill>
                      <a:prstClr val="black"/>
                    </a:solidFill>
                    <a:latin typeface="Arial" pitchFamily="34" charset="0"/>
                    <a:cs typeface="Arial" pitchFamily="34" charset="0"/>
                  </a:rPr>
                  <a:t>CPU</a:t>
                </a:r>
                <a:endParaRPr lang="en-US" sz="1000" dirty="0">
                  <a:solidFill>
                    <a:prstClr val="black"/>
                  </a:solidFill>
                  <a:latin typeface="Arial" pitchFamily="34" charset="0"/>
                  <a:cs typeface="Arial" pitchFamily="34" charset="0"/>
                </a:endParaRPr>
              </a:p>
            </p:txBody>
          </p:sp>
          <p:sp>
            <p:nvSpPr>
              <p:cNvPr id="67" name="Left Brace 66"/>
              <p:cNvSpPr/>
              <p:nvPr/>
            </p:nvSpPr>
            <p:spPr>
              <a:xfrm>
                <a:off x="480122" y="2748411"/>
                <a:ext cx="224118" cy="2641599"/>
              </a:xfrm>
              <a:prstGeom prst="leftBrac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solidFill>
                    <a:prstClr val="black"/>
                  </a:solidFill>
                </a:endParaRPr>
              </a:p>
            </p:txBody>
          </p:sp>
          <p:cxnSp>
            <p:nvCxnSpPr>
              <p:cNvPr id="68" name="Straight Arrow Connector 67"/>
              <p:cNvCxnSpPr/>
              <p:nvPr/>
            </p:nvCxnSpPr>
            <p:spPr>
              <a:xfrm>
                <a:off x="2712484" y="3296790"/>
                <a:ext cx="0" cy="1133766"/>
              </a:xfrm>
              <a:prstGeom prst="straightConnector1">
                <a:avLst/>
              </a:prstGeom>
              <a:ln w="3810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855006" y="5448161"/>
                <a:ext cx="4965435" cy="883191"/>
              </a:xfrm>
              <a:prstGeom prst="rect">
                <a:avLst/>
              </a:prstGeom>
              <a:solidFill>
                <a:schemeClr val="bg1">
                  <a:lumMod val="8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prstClr val="white"/>
                  </a:solidFill>
                </a:endParaRPr>
              </a:p>
            </p:txBody>
          </p:sp>
          <p:sp>
            <p:nvSpPr>
              <p:cNvPr id="70" name="Rectangle 69"/>
              <p:cNvSpPr/>
              <p:nvPr/>
            </p:nvSpPr>
            <p:spPr>
              <a:xfrm>
                <a:off x="786809" y="5360144"/>
                <a:ext cx="4892566" cy="85546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prstClr val="black"/>
                    </a:solidFill>
                  </a:rPr>
                  <a:t>On Chip</a:t>
                </a:r>
              </a:p>
              <a:p>
                <a:pPr algn="ctr"/>
                <a:r>
                  <a:rPr lang="en-US" sz="1000" dirty="0" smtClean="0">
                    <a:solidFill>
                      <a:prstClr val="black"/>
                    </a:solidFill>
                  </a:rPr>
                  <a:t>Memory</a:t>
                </a:r>
              </a:p>
            </p:txBody>
          </p:sp>
          <p:cxnSp>
            <p:nvCxnSpPr>
              <p:cNvPr id="71" name="Straight Arrow Connector 70"/>
              <p:cNvCxnSpPr/>
              <p:nvPr/>
            </p:nvCxnSpPr>
            <p:spPr>
              <a:xfrm>
                <a:off x="3699293" y="3297296"/>
                <a:ext cx="0" cy="1133766"/>
              </a:xfrm>
              <a:prstGeom prst="straightConnector1">
                <a:avLst/>
              </a:prstGeom>
              <a:ln w="3810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7018924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
          <p:cNvSpPr>
            <a:spLocks noGrp="1" noChangeArrowheads="1"/>
          </p:cNvSpPr>
          <p:nvPr>
            <p:ph type="body" idx="1"/>
          </p:nvPr>
        </p:nvSpPr>
        <p:spPr>
          <a:xfrm>
            <a:off x="401836" y="838200"/>
            <a:ext cx="8340328" cy="1062633"/>
          </a:xfrm>
        </p:spPr>
        <p:txBody>
          <a:bodyPr/>
          <a:lstStyle/>
          <a:p>
            <a:pPr eaLnBrk="1" hangingPunct="1"/>
            <a:r>
              <a:rPr lang="en-US" dirty="0" smtClean="0"/>
              <a:t>Boeing </a:t>
            </a:r>
            <a:r>
              <a:rPr lang="en-US" dirty="0"/>
              <a:t>787 has shared ARINC 629 </a:t>
            </a:r>
            <a:r>
              <a:rPr lang="en-US" dirty="0" smtClean="0"/>
              <a:t>bus</a:t>
            </a:r>
            <a:endParaRPr lang="en-US" dirty="0"/>
          </a:p>
        </p:txBody>
      </p:sp>
      <p:grpSp>
        <p:nvGrpSpPr>
          <p:cNvPr id="2" name="Group 2"/>
          <p:cNvGrpSpPr>
            <a:grpSpLocks/>
          </p:cNvGrpSpPr>
          <p:nvPr/>
        </p:nvGrpSpPr>
        <p:grpSpPr bwMode="auto">
          <a:xfrm>
            <a:off x="476623" y="1600200"/>
            <a:ext cx="8199685" cy="940966"/>
            <a:chOff x="0" y="0"/>
            <a:chExt cx="7346" cy="843"/>
          </a:xfrm>
        </p:grpSpPr>
        <p:grpSp>
          <p:nvGrpSpPr>
            <p:cNvPr id="3" name="Group 3"/>
            <p:cNvGrpSpPr>
              <a:grpSpLocks/>
            </p:cNvGrpSpPr>
            <p:nvPr/>
          </p:nvGrpSpPr>
          <p:grpSpPr bwMode="auto">
            <a:xfrm>
              <a:off x="3157" y="0"/>
              <a:ext cx="867" cy="843"/>
              <a:chOff x="0" y="0"/>
              <a:chExt cx="867" cy="843"/>
            </a:xfrm>
          </p:grpSpPr>
          <p:sp>
            <p:nvSpPr>
              <p:cNvPr id="12292" name="AutoShape 4"/>
              <p:cNvSpPr>
                <a:spLocks/>
              </p:cNvSpPr>
              <p:nvPr/>
            </p:nvSpPr>
            <p:spPr bwMode="auto">
              <a:xfrm>
                <a:off x="0" y="270"/>
                <a:ext cx="867" cy="253"/>
              </a:xfrm>
              <a:prstGeom prst="rightArrow">
                <a:avLst>
                  <a:gd name="adj1" fmla="val 50000"/>
                  <a:gd name="adj2" fmla="val 35141"/>
                </a:avLst>
              </a:prstGeom>
              <a:solidFill>
                <a:srgbClr val="CC3300"/>
              </a:solidFill>
              <a:ln w="25400" cap="flat">
                <a:solidFill>
                  <a:srgbClr val="CC3300"/>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32" charset="0"/>
                  <a:ea typeface="ヒラギノ角ゴ ProN W3" pitchFamily="32" charset="-128"/>
                  <a:cs typeface="ヒラギノ角ゴ ProN W3" pitchFamily="32" charset="-128"/>
                  <a:sym typeface="Helvetica Neue Light" pitchFamily="32" charset="0"/>
                </a:endParaRPr>
              </a:p>
            </p:txBody>
          </p:sp>
          <p:sp>
            <p:nvSpPr>
              <p:cNvPr id="12293" name="Rectangle 5"/>
              <p:cNvSpPr>
                <a:spLocks/>
              </p:cNvSpPr>
              <p:nvPr/>
            </p:nvSpPr>
            <p:spPr bwMode="auto">
              <a:xfrm>
                <a:off x="380" y="0"/>
                <a:ext cx="131" cy="843"/>
              </a:xfrm>
              <a:prstGeom prst="rect">
                <a:avLst/>
              </a:prstGeom>
              <a:solidFill>
                <a:srgbClr val="CC3300"/>
              </a:solidFill>
              <a:ln w="25400" cap="flat">
                <a:solidFill>
                  <a:srgbClr val="CC3300"/>
                </a:solidFill>
                <a:prstDash val="solid"/>
                <a:round/>
                <a:headEnd type="none" w="med" len="med"/>
                <a:tailEnd type="none" w="med" len="med"/>
              </a:ln>
              <a:effectLst>
                <a:outerShdw blurRad="38100" dist="63500" dir="2700000" algn="ctr" rotWithShape="0">
                  <a:schemeClr val="bg2">
                    <a:alpha val="48276"/>
                  </a:schemeClr>
                </a:outerShdw>
              </a:effectLst>
            </p:spPr>
            <p:txBody>
              <a:bodyPr lIns="0" tIns="0" rIns="0" bIns="0">
                <a:prstTxWarp prst="textNoShape">
                  <a:avLst/>
                </a:prstTxWarp>
              </a:bodyPr>
              <a:lstStyle/>
              <a:p>
                <a:pPr>
                  <a:defRPr/>
                </a:pPr>
                <a:endParaRPr lang="en-US">
                  <a:latin typeface="Helvetica Neue Light" pitchFamily="32" charset="0"/>
                  <a:ea typeface="ヒラギノ角ゴ ProN W3" pitchFamily="32" charset="-128"/>
                  <a:cs typeface="ヒラギノ角ゴ ProN W3" pitchFamily="32" charset="-128"/>
                  <a:sym typeface="Helvetica Neue Light" pitchFamily="32" charset="0"/>
                </a:endParaRPr>
              </a:p>
            </p:txBody>
          </p:sp>
        </p:grpSp>
        <p:sp>
          <p:nvSpPr>
            <p:cNvPr id="69645" name="Rectangle 6"/>
            <p:cNvSpPr>
              <a:spLocks/>
            </p:cNvSpPr>
            <p:nvPr/>
          </p:nvSpPr>
          <p:spPr bwMode="auto">
            <a:xfrm>
              <a:off x="4389" y="205"/>
              <a:ext cx="2957" cy="414"/>
            </a:xfrm>
            <a:prstGeom prst="rect">
              <a:avLst/>
            </a:prstGeom>
            <a:noFill/>
            <a:ln w="12700" cap="rnd">
              <a:noFill/>
              <a:round/>
              <a:headEnd/>
              <a:tailEnd/>
            </a:ln>
          </p:spPr>
          <p:txBody>
            <a:bodyPr wrap="none" lIns="38100" tIns="38100" rIns="38100" bIns="38100">
              <a:prstTxWarp prst="textNoShape">
                <a:avLst/>
              </a:prstTxWarp>
              <a:spAutoFit/>
            </a:bodyPr>
            <a:lstStyle/>
            <a:p>
              <a:r>
                <a:rPr lang="en-US" sz="2500" dirty="0">
                  <a:latin typeface="Helvetica Neue" pitchFamily="-112" charset="0"/>
                  <a:ea typeface="Helvetica Neue" pitchFamily="-112" charset="0"/>
                  <a:cs typeface="Helvetica Neue" pitchFamily="-112" charset="0"/>
                  <a:sym typeface="Helvetica Neue" pitchFamily="-112" charset="0"/>
                </a:rPr>
                <a:t>Flight Control Network</a:t>
              </a:r>
            </a:p>
          </p:txBody>
        </p:sp>
        <p:sp>
          <p:nvSpPr>
            <p:cNvPr id="69646" name="Rectangle 7"/>
            <p:cNvSpPr>
              <a:spLocks/>
            </p:cNvSpPr>
            <p:nvPr/>
          </p:nvSpPr>
          <p:spPr bwMode="auto">
            <a:xfrm>
              <a:off x="0" y="208"/>
              <a:ext cx="2585" cy="414"/>
            </a:xfrm>
            <a:prstGeom prst="rect">
              <a:avLst/>
            </a:prstGeom>
            <a:noFill/>
            <a:ln w="12700" cap="rnd">
              <a:noFill/>
              <a:round/>
              <a:headEnd/>
              <a:tailEnd/>
            </a:ln>
          </p:spPr>
          <p:txBody>
            <a:bodyPr wrap="none" lIns="38100" tIns="38100" rIns="38100" bIns="38100">
              <a:prstTxWarp prst="textNoShape">
                <a:avLst/>
              </a:prstTxWarp>
              <a:spAutoFit/>
            </a:bodyPr>
            <a:lstStyle/>
            <a:p>
              <a:r>
                <a:rPr lang="en-US" sz="2500">
                  <a:solidFill>
                    <a:srgbClr val="CC3300"/>
                  </a:solidFill>
                  <a:latin typeface="Helvetica Neue" pitchFamily="-112" charset="0"/>
                  <a:ea typeface="Helvetica Neue" pitchFamily="-112" charset="0"/>
                  <a:cs typeface="Helvetica Neue" pitchFamily="-112" charset="0"/>
                  <a:sym typeface="Helvetica Neue" pitchFamily="-112" charset="0"/>
                </a:rPr>
                <a:t>Passenger Network</a:t>
              </a:r>
            </a:p>
          </p:txBody>
        </p:sp>
      </p:grpSp>
      <p:sp>
        <p:nvSpPr>
          <p:cNvPr id="12303" name="Rectangle 15"/>
          <p:cNvSpPr>
            <a:spLocks/>
          </p:cNvSpPr>
          <p:nvPr/>
        </p:nvSpPr>
        <p:spPr bwMode="auto">
          <a:xfrm>
            <a:off x="113185" y="4314360"/>
            <a:ext cx="8915399" cy="1248239"/>
          </a:xfrm>
          <a:prstGeom prst="rect">
            <a:avLst/>
          </a:prstGeom>
          <a:noFill/>
          <a:ln w="12700">
            <a:noFill/>
            <a:miter lim="800000"/>
            <a:headEnd/>
            <a:tailEnd/>
          </a:ln>
        </p:spPr>
        <p:txBody>
          <a:bodyPr lIns="0" tIns="0" rIns="0" bIns="0" anchor="b">
            <a:prstTxWarp prst="textNoShape">
              <a:avLst/>
            </a:prstTxWarp>
          </a:bodyPr>
          <a:lstStyle/>
          <a:p>
            <a:pPr algn="just">
              <a:spcBef>
                <a:spcPts val="3375"/>
              </a:spcBef>
            </a:pPr>
            <a:r>
              <a:rPr lang="en-US" sz="1300" dirty="0">
                <a:solidFill>
                  <a:srgbClr val="4D4D4D"/>
                </a:solidFill>
                <a:latin typeface="Helvetica Neue" pitchFamily="-112" charset="0"/>
                <a:ea typeface="Helvetica Neue" pitchFamily="-112" charset="0"/>
                <a:cs typeface="Helvetica Neue" pitchFamily="-112" charset="0"/>
                <a:sym typeface="Helvetica Neue" pitchFamily="-112" charset="0"/>
              </a:rPr>
              <a:t>“The proposed architecture of the 787 […] allows new kinds of passenger connectivity to previously isolated data networks </a:t>
            </a:r>
            <a:r>
              <a:rPr lang="en-US" sz="1300" dirty="0" smtClean="0">
                <a:solidFill>
                  <a:srgbClr val="4D4D4D"/>
                </a:solidFill>
                <a:latin typeface="Helvetica Neue" pitchFamily="-112" charset="0"/>
                <a:ea typeface="Helvetica Neue" pitchFamily="-112" charset="0"/>
                <a:cs typeface="Helvetica Neue" pitchFamily="-112" charset="0"/>
                <a:sym typeface="Helvetica Neue" pitchFamily="-112" charset="0"/>
              </a:rPr>
              <a:t>connected </a:t>
            </a:r>
            <a:r>
              <a:rPr lang="en-US" sz="1300" dirty="0">
                <a:solidFill>
                  <a:srgbClr val="4D4D4D"/>
                </a:solidFill>
                <a:latin typeface="Helvetica Neue" pitchFamily="-112" charset="0"/>
                <a:ea typeface="Helvetica Neue" pitchFamily="-112" charset="0"/>
                <a:cs typeface="Helvetica Neue" pitchFamily="-112" charset="0"/>
                <a:sym typeface="Helvetica Neue" pitchFamily="-112" charset="0"/>
              </a:rPr>
              <a:t>to systems that perform functions required for the safe operation of the airplane. Because of this new passenger connectivity, the proposed data network design and integration may result in security vulnerabilities from intentional or unintentional corruption of data and systems critical to the safety and maintenance of the airplane.”  </a:t>
            </a:r>
            <a:br>
              <a:rPr lang="en-US" sz="1300" dirty="0">
                <a:solidFill>
                  <a:srgbClr val="4D4D4D"/>
                </a:solidFill>
                <a:latin typeface="Helvetica Neue" pitchFamily="-112" charset="0"/>
                <a:ea typeface="Helvetica Neue" pitchFamily="-112" charset="0"/>
                <a:cs typeface="Helvetica Neue" pitchFamily="-112" charset="0"/>
                <a:sym typeface="Helvetica Neue" pitchFamily="-112" charset="0"/>
              </a:rPr>
            </a:br>
            <a:r>
              <a:rPr lang="en-US" sz="1300" dirty="0">
                <a:solidFill>
                  <a:srgbClr val="4D4D4D"/>
                </a:solidFill>
                <a:latin typeface="Helvetica Neue" pitchFamily="-112" charset="0"/>
                <a:ea typeface="Helvetica Neue" pitchFamily="-112" charset="0"/>
                <a:cs typeface="Helvetica Neue" pitchFamily="-112" charset="0"/>
                <a:sym typeface="Helvetica Neue" pitchFamily="-112" charset="0"/>
              </a:rPr>
              <a:t/>
            </a:r>
            <a:br>
              <a:rPr lang="en-US" sz="1300" dirty="0">
                <a:solidFill>
                  <a:srgbClr val="4D4D4D"/>
                </a:solidFill>
                <a:latin typeface="Helvetica Neue" pitchFamily="-112" charset="0"/>
                <a:ea typeface="Helvetica Neue" pitchFamily="-112" charset="0"/>
                <a:cs typeface="Helvetica Neue" pitchFamily="-112" charset="0"/>
                <a:sym typeface="Helvetica Neue" pitchFamily="-112" charset="0"/>
              </a:rPr>
            </a:br>
            <a:r>
              <a:rPr lang="en-US" sz="1300" dirty="0">
                <a:solidFill>
                  <a:srgbClr val="4D4D4D"/>
                </a:solidFill>
                <a:latin typeface="Helvetica Neue" pitchFamily="-112" charset="0"/>
                <a:ea typeface="Helvetica Neue" pitchFamily="-112" charset="0"/>
                <a:cs typeface="Helvetica Neue" pitchFamily="-112" charset="0"/>
                <a:sym typeface="Helvetica Neue" pitchFamily="-112" charset="0"/>
              </a:rPr>
              <a:t>FAA, 14 CFR Part 25 [Docket No. NM364]</a:t>
            </a:r>
          </a:p>
        </p:txBody>
      </p:sp>
      <p:sp>
        <p:nvSpPr>
          <p:cNvPr id="18" name="Rectangle 1"/>
          <p:cNvSpPr txBox="1">
            <a:spLocks noChangeArrowheads="1"/>
          </p:cNvSpPr>
          <p:nvPr/>
        </p:nvSpPr>
        <p:spPr bwMode="auto">
          <a:xfrm>
            <a:off x="392906" y="5715000"/>
            <a:ext cx="8340328" cy="673894"/>
          </a:xfrm>
          <a:prstGeom prst="rect">
            <a:avLst/>
          </a:prstGeom>
          <a:noFill/>
          <a:ln w="12700">
            <a:noFill/>
            <a:miter lim="800000"/>
            <a:headEnd/>
            <a:tailEnd/>
          </a:ln>
        </p:spPr>
        <p:txBody>
          <a:bodyPr vert="horz" wrap="square" lIns="35717" tIns="35717" rIns="35717" bIns="35717" numCol="1" anchor="t" anchorCtr="0" compatLnSpc="1">
            <a:prstTxWarp prst="textNoShape">
              <a:avLst/>
            </a:prstTxWarp>
          </a:bodyPr>
          <a:lstStyle/>
          <a:p>
            <a:pPr algn="ctr" defTabSz="642915">
              <a:spcBef>
                <a:spcPts val="0"/>
              </a:spcBef>
              <a:buClr>
                <a:srgbClr val="676767"/>
              </a:buClr>
              <a:buSzPct val="100000"/>
              <a:defRPr/>
            </a:pPr>
            <a:r>
              <a:rPr lang="en-US" sz="2800" b="1" kern="0" dirty="0">
                <a:solidFill>
                  <a:srgbClr val="17384B"/>
                </a:solidFill>
                <a:latin typeface="+mn-lt"/>
                <a:sym typeface="Helvetica Neue" pitchFamily="-105" charset="0"/>
              </a:rPr>
              <a:t>High</a:t>
            </a:r>
            <a:r>
              <a:rPr lang="en-US" sz="2800" b="1" kern="0" dirty="0" smtClean="0">
                <a:solidFill>
                  <a:srgbClr val="17384B"/>
                </a:solidFill>
                <a:latin typeface="+mn-lt"/>
                <a:sym typeface="Helvetica Neue" pitchFamily="-105" charset="0"/>
              </a:rPr>
              <a:t>-assurance systems </a:t>
            </a:r>
            <a:r>
              <a:rPr lang="en-US" sz="2800" b="1" kern="0" dirty="0">
                <a:solidFill>
                  <a:srgbClr val="17384B"/>
                </a:solidFill>
                <a:latin typeface="+mn-lt"/>
                <a:sym typeface="Helvetica Neue" pitchFamily="-105" charset="0"/>
              </a:rPr>
              <a:t>m</a:t>
            </a:r>
            <a:r>
              <a:rPr lang="en-US" sz="2800" b="1" kern="0" dirty="0" smtClean="0">
                <a:solidFill>
                  <a:srgbClr val="17384B"/>
                </a:solidFill>
                <a:latin typeface="+mn-lt"/>
                <a:sym typeface="Helvetica Neue" pitchFamily="-105" charset="0"/>
              </a:rPr>
              <a:t>ust be verifiably</a:t>
            </a:r>
            <a:r>
              <a:rPr lang="en-US" sz="2800" b="1" kern="0" dirty="0">
                <a:solidFill>
                  <a:srgbClr val="17384B"/>
                </a:solidFill>
                <a:latin typeface="+mn-lt"/>
                <a:sym typeface="Helvetica Neue" pitchFamily="-105" charset="0"/>
              </a:rPr>
              <a:t>: </a:t>
            </a:r>
            <a:endParaRPr lang="en-US" sz="2800" b="1" kern="0" dirty="0" smtClean="0">
              <a:solidFill>
                <a:srgbClr val="17384B"/>
              </a:solidFill>
              <a:latin typeface="+mn-lt"/>
              <a:sym typeface="Helvetica Neue" pitchFamily="-105" charset="0"/>
            </a:endParaRPr>
          </a:p>
          <a:p>
            <a:pPr algn="ctr" defTabSz="642915">
              <a:spcBef>
                <a:spcPts val="0"/>
              </a:spcBef>
              <a:buClr>
                <a:srgbClr val="676767"/>
              </a:buClr>
              <a:buSzPct val="100000"/>
              <a:defRPr/>
            </a:pPr>
            <a:r>
              <a:rPr lang="en-US" sz="2800" b="1" kern="0" dirty="0" smtClean="0">
                <a:solidFill>
                  <a:srgbClr val="17384B"/>
                </a:solidFill>
                <a:latin typeface="+mn-lt"/>
                <a:sym typeface="Helvetica Neue" pitchFamily="-105" charset="0"/>
              </a:rPr>
              <a:t>Secure</a:t>
            </a:r>
            <a:r>
              <a:rPr lang="en-US" sz="2800" b="1" kern="0" dirty="0">
                <a:solidFill>
                  <a:srgbClr val="17384B"/>
                </a:solidFill>
                <a:latin typeface="+mn-lt"/>
                <a:sym typeface="Helvetica Neue" pitchFamily="-105" charset="0"/>
              </a:rPr>
              <a:t>, Reliable, and Predictable </a:t>
            </a:r>
          </a:p>
          <a:p>
            <a:pPr marL="187517" indent="-187517" algn="ctr" defTabSz="642915" eaLnBrk="1" hangingPunct="1">
              <a:spcBef>
                <a:spcPts val="3375"/>
              </a:spcBef>
              <a:buClr>
                <a:srgbClr val="676767"/>
              </a:buClr>
              <a:buSzPct val="100000"/>
              <a:defRPr/>
            </a:pPr>
            <a:endParaRPr lang="en-US" sz="2800" b="1" kern="0" dirty="0">
              <a:solidFill>
                <a:srgbClr val="17384B"/>
              </a:solidFill>
              <a:latin typeface="+mn-lt"/>
              <a:sym typeface="Helvetica Neue" pitchFamily="-105" charset="0"/>
            </a:endParaRPr>
          </a:p>
        </p:txBody>
      </p:sp>
      <p:sp>
        <p:nvSpPr>
          <p:cNvPr id="12" name="Rectangle 1"/>
          <p:cNvSpPr>
            <a:spLocks noGrp="1" noChangeArrowheads="1"/>
          </p:cNvSpPr>
          <p:nvPr>
            <p:ph type="title"/>
          </p:nvPr>
        </p:nvSpPr>
        <p:spPr>
          <a:xfrm>
            <a:off x="228600" y="32990"/>
            <a:ext cx="8686800" cy="700087"/>
          </a:xfrm>
          <a:ln/>
        </p:spPr>
        <p:txBody>
          <a:bodyPr/>
          <a:lstStyle/>
          <a:p>
            <a:r>
              <a:rPr lang="en-US" dirty="0" smtClean="0"/>
              <a:t>Security is Important</a:t>
            </a:r>
            <a:endParaRPr lang="en-US" dirty="0"/>
          </a:p>
        </p:txBody>
      </p:sp>
      <p:cxnSp>
        <p:nvCxnSpPr>
          <p:cNvPr id="13" name="Curved Connector 10"/>
          <p:cNvCxnSpPr/>
          <p:nvPr/>
        </p:nvCxnSpPr>
        <p:spPr>
          <a:xfrm>
            <a:off x="3271485" y="3111275"/>
            <a:ext cx="610422" cy="210283"/>
          </a:xfrm>
          <a:prstGeom prst="curvedConnector3">
            <a:avLst>
              <a:gd name="adj1" fmla="val 50000"/>
            </a:avLst>
          </a:prstGeom>
          <a:ln w="25400">
            <a:solidFill>
              <a:schemeClr val="tx1"/>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Curved Connector 11"/>
          <p:cNvCxnSpPr/>
          <p:nvPr/>
        </p:nvCxnSpPr>
        <p:spPr>
          <a:xfrm rot="10800000" flipV="1">
            <a:off x="5005589" y="3136187"/>
            <a:ext cx="712470" cy="219808"/>
          </a:xfrm>
          <a:prstGeom prst="curvedConnector3">
            <a:avLst>
              <a:gd name="adj1" fmla="val 50000"/>
            </a:avLst>
          </a:prstGeom>
          <a:ln w="25400">
            <a:solidFill>
              <a:schemeClr val="tx1"/>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15" name="Cloud 7"/>
          <p:cNvSpPr/>
          <p:nvPr/>
        </p:nvSpPr>
        <p:spPr>
          <a:xfrm>
            <a:off x="3881907" y="2813070"/>
            <a:ext cx="1143000" cy="965688"/>
          </a:xfrm>
          <a:prstGeom prst="cloud">
            <a:avLst/>
          </a:prstGeom>
          <a:solidFill>
            <a:schemeClr val="bg1">
              <a:lumMod val="85000"/>
            </a:schemeClr>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endParaRPr>
          </a:p>
        </p:txBody>
      </p:sp>
      <p:sp>
        <p:nvSpPr>
          <p:cNvPr id="16" name="Left Arrow 12"/>
          <p:cNvSpPr/>
          <p:nvPr/>
        </p:nvSpPr>
        <p:spPr>
          <a:xfrm>
            <a:off x="3886200" y="3245358"/>
            <a:ext cx="1143000" cy="228600"/>
          </a:xfrm>
          <a:prstGeom prst="lef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ultiply 13"/>
          <p:cNvSpPr/>
          <p:nvPr/>
        </p:nvSpPr>
        <p:spPr>
          <a:xfrm>
            <a:off x="4267200" y="3092958"/>
            <a:ext cx="381000" cy="4572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http://static.howstuffworks.com/gif/best-games-never-made-6.jpg"/>
          <p:cNvPicPr>
            <a:picLocks noChangeAspect="1" noChangeArrowheads="1"/>
          </p:cNvPicPr>
          <p:nvPr/>
        </p:nvPicPr>
        <p:blipFill>
          <a:blip r:embed="rId3" cstate="print"/>
          <a:srcRect/>
          <a:stretch>
            <a:fillRect/>
          </a:stretch>
        </p:blipFill>
        <p:spPr bwMode="auto">
          <a:xfrm>
            <a:off x="5715000" y="2330958"/>
            <a:ext cx="1981200" cy="1555242"/>
          </a:xfrm>
          <a:prstGeom prst="rect">
            <a:avLst/>
          </a:prstGeom>
          <a:noFill/>
          <a:ln>
            <a:solidFill>
              <a:schemeClr val="tx1"/>
            </a:solidFill>
          </a:ln>
        </p:spPr>
      </p:pic>
      <p:pic>
        <p:nvPicPr>
          <p:cNvPr id="21" name="Picture 4" descr="http://t2.gstatic.com/images?q=tbn:ANd9GcSFZoT8ahp_xAUkfJHtn1O_fEVrtAK29XlTUuUsLWTejqI-ZY07kQ"/>
          <p:cNvPicPr>
            <a:picLocks noChangeAspect="1" noChangeArrowheads="1"/>
          </p:cNvPicPr>
          <p:nvPr/>
        </p:nvPicPr>
        <p:blipFill>
          <a:blip r:embed="rId4" cstate="print"/>
          <a:srcRect/>
          <a:stretch>
            <a:fillRect/>
          </a:stretch>
        </p:blipFill>
        <p:spPr bwMode="auto">
          <a:xfrm>
            <a:off x="685800" y="2286000"/>
            <a:ext cx="2609850" cy="1752600"/>
          </a:xfrm>
          <a:prstGeom prst="rect">
            <a:avLst/>
          </a:prstGeom>
          <a:noFill/>
          <a:ln>
            <a:solidFill>
              <a:schemeClr val="tx1"/>
            </a:solidFill>
          </a:ln>
        </p:spPr>
      </p:pic>
    </p:spTree>
    <p:extLst>
      <p:ext uri="{BB962C8B-B14F-4D97-AF65-F5344CB8AC3E}">
        <p14:creationId xmlns:p14="http://schemas.microsoft.com/office/powerpoint/2010/main" val="2123142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30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3" grpId="0"/>
      <p:bldP spid="18" grpId="0"/>
      <p:bldP spid="15" grpId="0" animBg="1"/>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is Expensive</a:t>
            </a:r>
            <a:endParaRPr lang="en-US" dirty="0"/>
          </a:p>
        </p:txBody>
      </p:sp>
      <p:sp>
        <p:nvSpPr>
          <p:cNvPr id="3" name="Content Placeholder 2"/>
          <p:cNvSpPr>
            <a:spLocks noGrp="1"/>
          </p:cNvSpPr>
          <p:nvPr>
            <p:ph idx="1"/>
          </p:nvPr>
        </p:nvSpPr>
        <p:spPr>
          <a:xfrm>
            <a:off x="401836" y="1446609"/>
            <a:ext cx="8340328" cy="3506391"/>
          </a:xfrm>
        </p:spPr>
        <p:txBody>
          <a:bodyPr/>
          <a:lstStyle/>
          <a:p>
            <a:r>
              <a:rPr lang="en-US" dirty="0" err="1" smtClean="0"/>
              <a:t>RedHat</a:t>
            </a:r>
            <a:r>
              <a:rPr lang="en-US" dirty="0" smtClean="0"/>
              <a:t> Linux: Best Effort Safety (EAL 4+) </a:t>
            </a:r>
          </a:p>
          <a:p>
            <a:pPr lvl="1"/>
            <a:r>
              <a:rPr lang="en-US" dirty="0" smtClean="0">
                <a:solidFill>
                  <a:srgbClr val="0070C0"/>
                </a:solidFill>
              </a:rPr>
              <a:t>$30-$40 per LOC</a:t>
            </a:r>
            <a:endParaRPr lang="en-US" dirty="0" smtClean="0"/>
          </a:p>
          <a:p>
            <a:r>
              <a:rPr lang="en-US" dirty="0" smtClean="0"/>
              <a:t>Integrity RTOS: Design for Formal Evaluation (EAL 6+)</a:t>
            </a:r>
          </a:p>
          <a:p>
            <a:pPr lvl="1"/>
            <a:r>
              <a:rPr lang="en-US" dirty="0" smtClean="0">
                <a:solidFill>
                  <a:srgbClr val="C00000"/>
                </a:solidFill>
              </a:rPr>
              <a:t>$10,000 per LOC</a:t>
            </a:r>
          </a:p>
          <a:p>
            <a:pPr lvl="1"/>
            <a:r>
              <a:rPr lang="en-US" dirty="0" smtClean="0"/>
              <a:t>More evaluation of process, </a:t>
            </a:r>
            <a:r>
              <a:rPr lang="en-US" dirty="0" smtClean="0">
                <a:solidFill>
                  <a:schemeClr val="tx2"/>
                </a:solidFill>
              </a:rPr>
              <a:t>not</a:t>
            </a:r>
            <a:r>
              <a:rPr lang="en-US" dirty="0" smtClean="0">
                <a:solidFill>
                  <a:srgbClr val="C00000"/>
                </a:solidFill>
              </a:rPr>
              <a:t> </a:t>
            </a:r>
            <a:r>
              <a:rPr lang="en-US" dirty="0" smtClean="0">
                <a:solidFill>
                  <a:schemeClr val="tx2"/>
                </a:solidFill>
              </a:rPr>
              <a:t>end artifact</a:t>
            </a:r>
            <a:br>
              <a:rPr lang="en-US" dirty="0" smtClean="0">
                <a:solidFill>
                  <a:schemeClr val="tx2"/>
                </a:solidFill>
              </a:rPr>
            </a:br>
            <a:r>
              <a:rPr lang="en-US" dirty="0" smtClean="0">
                <a:solidFill>
                  <a:schemeClr val="tx2"/>
                </a:solidFill>
              </a:rPr>
              <a:t/>
            </a:r>
            <a:br>
              <a:rPr lang="en-US" dirty="0" smtClean="0">
                <a:solidFill>
                  <a:schemeClr val="tx2"/>
                </a:solidFill>
              </a:rPr>
            </a:br>
            <a:r>
              <a:rPr lang="en-US" dirty="0" smtClean="0">
                <a:solidFill>
                  <a:schemeClr val="tx2"/>
                </a:solidFill>
              </a:rPr>
              <a:t/>
            </a:r>
            <a:br>
              <a:rPr lang="en-US" dirty="0" smtClean="0">
                <a:solidFill>
                  <a:schemeClr val="tx2"/>
                </a:solidFill>
              </a:rPr>
            </a:br>
            <a:endParaRPr lang="en-US" dirty="0" smtClean="0">
              <a:solidFill>
                <a:schemeClr val="tx2"/>
              </a:solidFill>
            </a:endParaRPr>
          </a:p>
          <a:p>
            <a:pPr marL="0" indent="0" algn="ctr">
              <a:buNone/>
            </a:pPr>
            <a:r>
              <a:rPr lang="en-US" b="1" dirty="0">
                <a:solidFill>
                  <a:schemeClr val="tx2"/>
                </a:solidFill>
              </a:rPr>
              <a:t>How did we end up this mess?  </a:t>
            </a:r>
          </a:p>
          <a:p>
            <a:endParaRPr lang="en-US" dirty="0"/>
          </a:p>
        </p:txBody>
      </p:sp>
    </p:spTree>
    <p:extLst>
      <p:ext uri="{BB962C8B-B14F-4D97-AF65-F5344CB8AC3E}">
        <p14:creationId xmlns:p14="http://schemas.microsoft.com/office/powerpoint/2010/main" val="1211426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p:cNvSpPr>
          <p:nvPr/>
        </p:nvSpPr>
        <p:spPr bwMode="auto">
          <a:xfrm>
            <a:off x="6286500" y="2196703"/>
            <a:ext cx="2303859" cy="2625328"/>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28573" bIns="0" anchor="ctr">
            <a:prstTxWarp prst="textNoShape">
              <a:avLst/>
            </a:prstTxWarp>
          </a:bodyPr>
          <a:lstStyle/>
          <a:p>
            <a:pPr marL="27905"/>
            <a:endParaRPr lang="en-US" sz="2500" dirty="0">
              <a:solidFill>
                <a:srgbClr val="002939"/>
              </a:solidFill>
              <a:ea typeface="Helvetica Neue Light" pitchFamily="-112" charset="0"/>
              <a:cs typeface="Helvetica Neue Light" pitchFamily="-112" charset="0"/>
            </a:endParaRPr>
          </a:p>
        </p:txBody>
      </p:sp>
      <p:sp>
        <p:nvSpPr>
          <p:cNvPr id="2" name="Title 1"/>
          <p:cNvSpPr>
            <a:spLocks noGrp="1"/>
          </p:cNvSpPr>
          <p:nvPr>
            <p:ph type="title"/>
          </p:nvPr>
        </p:nvSpPr>
        <p:spPr/>
        <p:txBody>
          <a:bodyPr/>
          <a:lstStyle/>
          <a:p>
            <a:r>
              <a:rPr lang="en-US" dirty="0" smtClean="0"/>
              <a:t>Security is Hard (and getting worse)</a:t>
            </a:r>
            <a:endParaRPr lang="en-US" dirty="0"/>
          </a:p>
        </p:txBody>
      </p:sp>
      <p:sp>
        <p:nvSpPr>
          <p:cNvPr id="3" name="Content Placeholder 2"/>
          <p:cNvSpPr>
            <a:spLocks noGrp="1"/>
          </p:cNvSpPr>
          <p:nvPr>
            <p:ph idx="1"/>
          </p:nvPr>
        </p:nvSpPr>
        <p:spPr>
          <a:xfrm>
            <a:off x="117350" y="1066800"/>
            <a:ext cx="6207250" cy="5791200"/>
          </a:xfrm>
        </p:spPr>
        <p:txBody>
          <a:bodyPr>
            <a:normAutofit fontScale="70000" lnSpcReduction="20000"/>
          </a:bodyPr>
          <a:lstStyle/>
          <a:p>
            <a:r>
              <a:rPr lang="en-US" dirty="0" smtClean="0"/>
              <a:t>The Good: Processing Capabilities are Scaling </a:t>
            </a:r>
          </a:p>
          <a:p>
            <a:pPr lvl="1"/>
            <a:r>
              <a:rPr lang="en-US" dirty="0"/>
              <a:t>M</a:t>
            </a:r>
            <a:r>
              <a:rPr lang="en-US" dirty="0" smtClean="0"/>
              <a:t>ore cores / chip</a:t>
            </a:r>
          </a:p>
          <a:p>
            <a:pPr lvl="1"/>
            <a:r>
              <a:rPr lang="en-US" dirty="0"/>
              <a:t>F</a:t>
            </a:r>
            <a:r>
              <a:rPr lang="en-US" dirty="0" smtClean="0"/>
              <a:t>aster performance through speculation, prediction,  caching, parallelism</a:t>
            </a:r>
          </a:p>
          <a:p>
            <a:pPr lvl="1"/>
            <a:r>
              <a:rPr lang="en-US" dirty="0" smtClean="0"/>
              <a:t>Deeper system integration, custom functionality, and more feature rich software </a:t>
            </a:r>
            <a:r>
              <a:rPr lang="en-US" i="1" dirty="0" smtClean="0"/>
              <a:t>to run everywhere</a:t>
            </a:r>
            <a:endParaRPr lang="en-US" dirty="0" smtClean="0"/>
          </a:p>
          <a:p>
            <a:endParaRPr lang="en-US" dirty="0" smtClean="0"/>
          </a:p>
          <a:p>
            <a:r>
              <a:rPr lang="en-US" dirty="0" smtClean="0"/>
              <a:t>The Bad: Increasingly Coupled Subsystems</a:t>
            </a:r>
          </a:p>
          <a:p>
            <a:pPr lvl="1"/>
            <a:r>
              <a:rPr lang="en-US" dirty="0"/>
              <a:t>P</a:t>
            </a:r>
            <a:r>
              <a:rPr lang="en-US" dirty="0" smtClean="0"/>
              <a:t>redictors, caches, buffers, parallelism lead to complex timing variations and complicated “definitions of correctness”</a:t>
            </a:r>
          </a:p>
          <a:p>
            <a:pPr lvl="1"/>
            <a:r>
              <a:rPr lang="en-US" dirty="0"/>
              <a:t>S</a:t>
            </a:r>
            <a:r>
              <a:rPr lang="en-US" dirty="0" smtClean="0"/>
              <a:t>ystems are increasingly coupled</a:t>
            </a:r>
          </a:p>
          <a:p>
            <a:endParaRPr lang="en-US" dirty="0"/>
          </a:p>
          <a:p>
            <a:r>
              <a:rPr lang="en-US" dirty="0" smtClean="0"/>
              <a:t>The Ugly: System Complexity Growing </a:t>
            </a:r>
          </a:p>
          <a:p>
            <a:pPr lvl="1"/>
            <a:r>
              <a:rPr lang="en-US" dirty="0"/>
              <a:t>E</a:t>
            </a:r>
            <a:r>
              <a:rPr lang="en-US" dirty="0" smtClean="0"/>
              <a:t>xecution increasingly non-deterministic</a:t>
            </a:r>
          </a:p>
          <a:p>
            <a:pPr lvl="1"/>
            <a:r>
              <a:rPr lang="en-US" dirty="0"/>
              <a:t>E</a:t>
            </a:r>
            <a:r>
              <a:rPr lang="en-US" dirty="0" smtClean="0"/>
              <a:t>valuation complexity growing dramatically</a:t>
            </a:r>
          </a:p>
        </p:txBody>
      </p:sp>
      <p:sp>
        <p:nvSpPr>
          <p:cNvPr id="4" name="Rectangle 11"/>
          <p:cNvSpPr>
            <a:spLocks/>
          </p:cNvSpPr>
          <p:nvPr/>
        </p:nvSpPr>
        <p:spPr bwMode="auto">
          <a:xfrm>
            <a:off x="6393656" y="2303859"/>
            <a:ext cx="1017984" cy="803672"/>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28573" bIns="0" anchor="ctr">
            <a:prstTxWarp prst="textNoShape">
              <a:avLst/>
            </a:prstTxWarp>
          </a:bodyPr>
          <a:lstStyle/>
          <a:p>
            <a:pPr marL="27905" algn="ctr"/>
            <a:r>
              <a:rPr lang="en-US" sz="2500" dirty="0">
                <a:solidFill>
                  <a:srgbClr val="002939"/>
                </a:solidFill>
                <a:ea typeface="Helvetica Neue Light" pitchFamily="-112" charset="0"/>
                <a:cs typeface="Helvetica Neue Light" pitchFamily="-112" charset="0"/>
              </a:rPr>
              <a:t>Core</a:t>
            </a:r>
          </a:p>
        </p:txBody>
      </p:sp>
      <p:sp>
        <p:nvSpPr>
          <p:cNvPr id="6" name="Rectangle 11"/>
          <p:cNvSpPr>
            <a:spLocks/>
          </p:cNvSpPr>
          <p:nvPr/>
        </p:nvSpPr>
        <p:spPr bwMode="auto">
          <a:xfrm>
            <a:off x="7465219" y="2303859"/>
            <a:ext cx="1017984" cy="803672"/>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28573" bIns="0" anchor="ctr">
            <a:prstTxWarp prst="textNoShape">
              <a:avLst/>
            </a:prstTxWarp>
          </a:bodyPr>
          <a:lstStyle/>
          <a:p>
            <a:pPr marL="27905" algn="ctr"/>
            <a:r>
              <a:rPr lang="en-US" sz="2500" dirty="0">
                <a:solidFill>
                  <a:srgbClr val="002939"/>
                </a:solidFill>
                <a:ea typeface="Helvetica Neue Light" pitchFamily="-112" charset="0"/>
                <a:cs typeface="Helvetica Neue Light" pitchFamily="-112" charset="0"/>
              </a:rPr>
              <a:t>Core</a:t>
            </a:r>
          </a:p>
        </p:txBody>
      </p:sp>
      <p:sp>
        <p:nvSpPr>
          <p:cNvPr id="7" name="Rectangle 11"/>
          <p:cNvSpPr>
            <a:spLocks/>
          </p:cNvSpPr>
          <p:nvPr/>
        </p:nvSpPr>
        <p:spPr bwMode="auto">
          <a:xfrm>
            <a:off x="6393656" y="3161109"/>
            <a:ext cx="2089547" cy="803672"/>
          </a:xfrm>
          <a:prstGeom prst="rect">
            <a:avLst/>
          </a:prstGeom>
          <a:solidFill>
            <a:srgbClr val="FF6600">
              <a:alpha val="10000"/>
            </a:srgbClr>
          </a:solidFill>
          <a:ln w="25400">
            <a:noFill/>
            <a:round/>
            <a:headEnd/>
            <a:tailEnd/>
          </a:ln>
        </p:spPr>
        <p:txBody>
          <a:bodyPr lIns="0" tIns="0" rIns="28573" bIns="0" anchor="ctr">
            <a:prstTxWarp prst="textNoShape">
              <a:avLst/>
            </a:prstTxWarp>
          </a:bodyPr>
          <a:lstStyle/>
          <a:p>
            <a:pPr marL="27905" algn="ctr"/>
            <a:r>
              <a:rPr lang="en-US" sz="1700" dirty="0">
                <a:solidFill>
                  <a:srgbClr val="002939"/>
                </a:solidFill>
                <a:ea typeface="Helvetica Neue Light" pitchFamily="-112" charset="0"/>
                <a:cs typeface="Helvetica Neue Light" pitchFamily="-112" charset="0"/>
              </a:rPr>
              <a:t>Predictors and</a:t>
            </a:r>
            <a:br>
              <a:rPr lang="en-US" sz="1700" dirty="0">
                <a:solidFill>
                  <a:srgbClr val="002939"/>
                </a:solidFill>
                <a:ea typeface="Helvetica Neue Light" pitchFamily="-112" charset="0"/>
                <a:cs typeface="Helvetica Neue Light" pitchFamily="-112" charset="0"/>
              </a:rPr>
            </a:br>
            <a:r>
              <a:rPr lang="en-US" sz="1700" dirty="0">
                <a:solidFill>
                  <a:srgbClr val="002939"/>
                </a:solidFill>
                <a:ea typeface="Helvetica Neue Light" pitchFamily="-112" charset="0"/>
                <a:cs typeface="Helvetica Neue Light" pitchFamily="-112" charset="0"/>
              </a:rPr>
              <a:t>Hidden State</a:t>
            </a:r>
          </a:p>
        </p:txBody>
      </p:sp>
      <p:sp>
        <p:nvSpPr>
          <p:cNvPr id="8" name="Rectangle 11"/>
          <p:cNvSpPr>
            <a:spLocks/>
          </p:cNvSpPr>
          <p:nvPr/>
        </p:nvSpPr>
        <p:spPr bwMode="auto">
          <a:xfrm>
            <a:off x="6393656" y="4018359"/>
            <a:ext cx="2089547" cy="696516"/>
          </a:xfrm>
          <a:prstGeom prst="rect">
            <a:avLst/>
          </a:prstGeom>
          <a:solidFill>
            <a:srgbClr val="FF6600">
              <a:alpha val="10000"/>
            </a:srgbClr>
          </a:solidFill>
          <a:ln w="25400">
            <a:noFill/>
            <a:round/>
            <a:headEnd/>
            <a:tailEnd/>
          </a:ln>
        </p:spPr>
        <p:txBody>
          <a:bodyPr lIns="0" tIns="0" rIns="28573" bIns="0" anchor="ctr">
            <a:prstTxWarp prst="textNoShape">
              <a:avLst/>
            </a:prstTxWarp>
          </a:bodyPr>
          <a:lstStyle/>
          <a:p>
            <a:pPr marL="27905" algn="ctr"/>
            <a:r>
              <a:rPr lang="en-US" sz="1700" dirty="0">
                <a:solidFill>
                  <a:srgbClr val="002939"/>
                </a:solidFill>
                <a:ea typeface="Helvetica Neue Light" pitchFamily="-112" charset="0"/>
                <a:cs typeface="Helvetica Neue Light" pitchFamily="-112" charset="0"/>
              </a:rPr>
              <a:t>Special Purpose</a:t>
            </a:r>
            <a:br>
              <a:rPr lang="en-US" sz="1700" dirty="0">
                <a:solidFill>
                  <a:srgbClr val="002939"/>
                </a:solidFill>
                <a:ea typeface="Helvetica Neue Light" pitchFamily="-112" charset="0"/>
                <a:cs typeface="Helvetica Neue Light" pitchFamily="-112" charset="0"/>
              </a:rPr>
            </a:br>
            <a:r>
              <a:rPr lang="en-US" sz="1700" dirty="0">
                <a:solidFill>
                  <a:srgbClr val="002939"/>
                </a:solidFill>
                <a:ea typeface="Helvetica Neue Light" pitchFamily="-112" charset="0"/>
                <a:cs typeface="Helvetica Neue Light" pitchFamily="-112" charset="0"/>
              </a:rPr>
              <a:t>Logic / Interconnect</a:t>
            </a:r>
          </a:p>
        </p:txBody>
      </p:sp>
      <p:grpSp>
        <p:nvGrpSpPr>
          <p:cNvPr id="23" name="Group 22"/>
          <p:cNvGrpSpPr/>
          <p:nvPr/>
        </p:nvGrpSpPr>
        <p:grpSpPr>
          <a:xfrm>
            <a:off x="6607969" y="2464594"/>
            <a:ext cx="1821656" cy="1928813"/>
            <a:chOff x="9398000" y="4038600"/>
            <a:chExt cx="2590800" cy="2743200"/>
          </a:xfrm>
        </p:grpSpPr>
        <p:cxnSp>
          <p:nvCxnSpPr>
            <p:cNvPr id="10" name="Straight Arrow Connector 9"/>
            <p:cNvCxnSpPr/>
            <p:nvPr/>
          </p:nvCxnSpPr>
          <p:spPr bwMode="auto">
            <a:xfrm rot="5400000">
              <a:off x="10579100" y="5372100"/>
              <a:ext cx="2743200" cy="76200"/>
            </a:xfrm>
            <a:prstGeom prst="straightConnector1">
              <a:avLst/>
            </a:prstGeom>
            <a:solidFill>
              <a:srgbClr val="FFFFFF"/>
            </a:solidFill>
            <a:ln w="50800" cap="flat" cmpd="sng" algn="ctr">
              <a:solidFill>
                <a:schemeClr val="accent4">
                  <a:lumMod val="50000"/>
                  <a:lumOff val="50000"/>
                </a:schemeClr>
              </a:solidFill>
              <a:prstDash val="solid"/>
              <a:round/>
              <a:headEnd type="triangle" w="med" len="lg"/>
              <a:tailEnd type="triangle" w="med" len="lg"/>
            </a:ln>
            <a:effectLst/>
          </p:spPr>
        </p:cxnSp>
        <p:cxnSp>
          <p:nvCxnSpPr>
            <p:cNvPr id="11" name="Straight Arrow Connector 10"/>
            <p:cNvCxnSpPr/>
            <p:nvPr/>
          </p:nvCxnSpPr>
          <p:spPr bwMode="auto">
            <a:xfrm>
              <a:off x="9779000" y="4799012"/>
              <a:ext cx="2209800" cy="1588"/>
            </a:xfrm>
            <a:prstGeom prst="straightConnector1">
              <a:avLst/>
            </a:prstGeom>
            <a:solidFill>
              <a:srgbClr val="FFFFFF"/>
            </a:solidFill>
            <a:ln w="50800" cap="flat" cmpd="sng" algn="ctr">
              <a:solidFill>
                <a:schemeClr val="accent4">
                  <a:lumMod val="50000"/>
                  <a:lumOff val="50000"/>
                </a:schemeClr>
              </a:solidFill>
              <a:prstDash val="solid"/>
              <a:round/>
              <a:headEnd type="triangle" w="med" len="lg"/>
              <a:tailEnd type="triangle" w="med" len="lg"/>
            </a:ln>
            <a:effectLst/>
          </p:spPr>
        </p:cxnSp>
        <p:cxnSp>
          <p:nvCxnSpPr>
            <p:cNvPr id="16" name="Straight Arrow Connector 15"/>
            <p:cNvCxnSpPr/>
            <p:nvPr/>
          </p:nvCxnSpPr>
          <p:spPr bwMode="auto">
            <a:xfrm>
              <a:off x="9398000" y="6019800"/>
              <a:ext cx="2514600" cy="1588"/>
            </a:xfrm>
            <a:prstGeom prst="straightConnector1">
              <a:avLst/>
            </a:prstGeom>
            <a:solidFill>
              <a:srgbClr val="FFFFFF"/>
            </a:solidFill>
            <a:ln w="50800" cap="flat" cmpd="sng" algn="ctr">
              <a:solidFill>
                <a:schemeClr val="accent4">
                  <a:lumMod val="50000"/>
                  <a:lumOff val="50000"/>
                </a:schemeClr>
              </a:solidFill>
              <a:prstDash val="solid"/>
              <a:round/>
              <a:headEnd type="triangle" w="med" len="lg"/>
              <a:tailEnd type="triangle" w="med" len="lg"/>
            </a:ln>
            <a:effectLst/>
          </p:spPr>
        </p:cxnSp>
        <p:cxnSp>
          <p:nvCxnSpPr>
            <p:cNvPr id="17" name="Straight Arrow Connector 16"/>
            <p:cNvCxnSpPr/>
            <p:nvPr/>
          </p:nvCxnSpPr>
          <p:spPr bwMode="auto">
            <a:xfrm rot="5400000">
              <a:off x="8827294" y="6133306"/>
              <a:ext cx="1143000" cy="1588"/>
            </a:xfrm>
            <a:prstGeom prst="straightConnector1">
              <a:avLst/>
            </a:prstGeom>
            <a:solidFill>
              <a:srgbClr val="FFFFFF"/>
            </a:solidFill>
            <a:ln w="50800" cap="flat" cmpd="sng" algn="ctr">
              <a:solidFill>
                <a:schemeClr val="accent4">
                  <a:lumMod val="50000"/>
                  <a:lumOff val="50000"/>
                </a:schemeClr>
              </a:solidFill>
              <a:prstDash val="solid"/>
              <a:round/>
              <a:headEnd type="triangle" w="med" len="lg"/>
              <a:tailEnd type="triangle" w="med" len="lg"/>
            </a:ln>
            <a:effectLst/>
          </p:spPr>
        </p:cxnSp>
        <p:cxnSp>
          <p:nvCxnSpPr>
            <p:cNvPr id="21" name="Straight Arrow Connector 20"/>
            <p:cNvCxnSpPr/>
            <p:nvPr/>
          </p:nvCxnSpPr>
          <p:spPr bwMode="auto">
            <a:xfrm>
              <a:off x="10083800" y="4038600"/>
              <a:ext cx="1143000" cy="1588"/>
            </a:xfrm>
            <a:prstGeom prst="straightConnector1">
              <a:avLst/>
            </a:prstGeom>
            <a:solidFill>
              <a:srgbClr val="FFFFFF"/>
            </a:solidFill>
            <a:ln w="50800" cap="flat" cmpd="sng" algn="ctr">
              <a:solidFill>
                <a:schemeClr val="accent4">
                  <a:lumMod val="50000"/>
                  <a:lumOff val="50000"/>
                </a:schemeClr>
              </a:solidFill>
              <a:prstDash val="solid"/>
              <a:round/>
              <a:headEnd type="triangle" w="med" len="lg"/>
              <a:tailEnd type="triangle" w="med" len="lg"/>
            </a:ln>
            <a:effectLst/>
          </p:spPr>
        </p:cxnSp>
      </p:grpSp>
    </p:spTree>
    <p:extLst>
      <p:ext uri="{BB962C8B-B14F-4D97-AF65-F5344CB8AC3E}">
        <p14:creationId xmlns:p14="http://schemas.microsoft.com/office/powerpoint/2010/main" val="3647295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0"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Grp="1" noChangeArrowheads="1"/>
          </p:cNvSpPr>
          <p:nvPr>
            <p:ph type="title"/>
          </p:nvPr>
        </p:nvSpPr>
        <p:spPr>
          <a:xfrm>
            <a:off x="228600" y="39143"/>
            <a:ext cx="8686800" cy="700087"/>
          </a:xfrm>
          <a:ln/>
        </p:spPr>
        <p:txBody>
          <a:bodyPr/>
          <a:lstStyle/>
          <a:p>
            <a:r>
              <a:rPr lang="en-US" sz="3200" dirty="0" smtClean="0"/>
              <a:t>Previous Approaches </a:t>
            </a:r>
            <a:r>
              <a:rPr lang="en-US" sz="3200" dirty="0"/>
              <a:t>to </a:t>
            </a:r>
            <a:r>
              <a:rPr lang="en-US" sz="3200" dirty="0" smtClean="0"/>
              <a:t>Secure Systems</a:t>
            </a:r>
            <a:endParaRPr lang="en-US" sz="3200" dirty="0"/>
          </a:p>
        </p:txBody>
      </p:sp>
      <p:sp>
        <p:nvSpPr>
          <p:cNvPr id="15" name="Rectangle 4"/>
          <p:cNvSpPr>
            <a:spLocks/>
          </p:cNvSpPr>
          <p:nvPr/>
        </p:nvSpPr>
        <p:spPr bwMode="auto">
          <a:xfrm>
            <a:off x="1259086" y="2201466"/>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dirty="0" err="1">
                <a:solidFill>
                  <a:srgbClr val="002939"/>
                </a:solidFill>
                <a:ea typeface="Helvetica Neue Light" charset="0"/>
                <a:cs typeface="Helvetica Neue Light" charset="0"/>
              </a:rPr>
              <a:t>Prog</a:t>
            </a:r>
            <a:r>
              <a:rPr lang="en-US" sz="2500" dirty="0">
                <a:solidFill>
                  <a:srgbClr val="002939"/>
                </a:solidFill>
                <a:ea typeface="Helvetica Neue Light" charset="0"/>
                <a:cs typeface="Helvetica Neue Light" charset="0"/>
              </a:rPr>
              <a:t>. Language</a:t>
            </a:r>
          </a:p>
        </p:txBody>
      </p:sp>
      <p:sp>
        <p:nvSpPr>
          <p:cNvPr id="16" name="Rectangle 6"/>
          <p:cNvSpPr>
            <a:spLocks/>
          </p:cNvSpPr>
          <p:nvPr/>
        </p:nvSpPr>
        <p:spPr bwMode="auto">
          <a:xfrm>
            <a:off x="1259086" y="5233095"/>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Logic Gates</a:t>
            </a:r>
          </a:p>
        </p:txBody>
      </p:sp>
      <p:sp>
        <p:nvSpPr>
          <p:cNvPr id="17" name="Rectangle 7"/>
          <p:cNvSpPr>
            <a:spLocks/>
          </p:cNvSpPr>
          <p:nvPr/>
        </p:nvSpPr>
        <p:spPr bwMode="auto">
          <a:xfrm>
            <a:off x="1259086" y="4633690"/>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Functional Units</a:t>
            </a:r>
          </a:p>
        </p:txBody>
      </p:sp>
      <p:sp>
        <p:nvSpPr>
          <p:cNvPr id="18" name="Rectangle 8"/>
          <p:cNvSpPr>
            <a:spLocks/>
          </p:cNvSpPr>
          <p:nvPr/>
        </p:nvSpPr>
        <p:spPr bwMode="auto">
          <a:xfrm>
            <a:off x="1259086" y="4034284"/>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Microarchitecture</a:t>
            </a:r>
          </a:p>
        </p:txBody>
      </p:sp>
      <p:sp>
        <p:nvSpPr>
          <p:cNvPr id="19" name="Rectangle 9"/>
          <p:cNvSpPr>
            <a:spLocks/>
          </p:cNvSpPr>
          <p:nvPr/>
        </p:nvSpPr>
        <p:spPr bwMode="auto">
          <a:xfrm>
            <a:off x="1259086" y="3435995"/>
            <a:ext cx="3027164" cy="556990"/>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Instruction Set</a:t>
            </a:r>
          </a:p>
        </p:txBody>
      </p:sp>
      <p:sp>
        <p:nvSpPr>
          <p:cNvPr id="20" name="Rectangle 10"/>
          <p:cNvSpPr>
            <a:spLocks/>
          </p:cNvSpPr>
          <p:nvPr/>
        </p:nvSpPr>
        <p:spPr bwMode="auto">
          <a:xfrm>
            <a:off x="1259086" y="2809801"/>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Compiler/OS</a:t>
            </a:r>
          </a:p>
        </p:txBody>
      </p:sp>
      <p:sp>
        <p:nvSpPr>
          <p:cNvPr id="21" name="Rectangle 11"/>
          <p:cNvSpPr>
            <a:spLocks/>
          </p:cNvSpPr>
          <p:nvPr/>
        </p:nvSpPr>
        <p:spPr bwMode="auto">
          <a:xfrm>
            <a:off x="1261467" y="1558529"/>
            <a:ext cx="3027164" cy="556990"/>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dirty="0">
                <a:solidFill>
                  <a:srgbClr val="002939"/>
                </a:solidFill>
                <a:ea typeface="Helvetica Neue Light" charset="0"/>
                <a:cs typeface="Helvetica Neue Light" charset="0"/>
              </a:rPr>
              <a:t>Applications</a:t>
            </a:r>
          </a:p>
        </p:txBody>
      </p:sp>
      <p:sp>
        <p:nvSpPr>
          <p:cNvPr id="22" name="Freeform 2"/>
          <p:cNvSpPr>
            <a:spLocks/>
          </p:cNvSpPr>
          <p:nvPr/>
        </p:nvSpPr>
        <p:spPr bwMode="auto">
          <a:xfrm>
            <a:off x="4295180" y="914400"/>
            <a:ext cx="4893469" cy="3719290"/>
          </a:xfrm>
          <a:custGeom>
            <a:avLst/>
            <a:gdLst/>
            <a:ahLst/>
            <a:cxnLst>
              <a:cxn ang="0">
                <a:pos x="2196" y="58"/>
              </a:cxn>
              <a:cxn ang="0">
                <a:pos x="21600" y="0"/>
              </a:cxn>
              <a:cxn ang="0">
                <a:pos x="21600" y="17383"/>
              </a:cxn>
              <a:cxn ang="0">
                <a:pos x="2196" y="17390"/>
              </a:cxn>
              <a:cxn ang="0">
                <a:pos x="0" y="21600"/>
              </a:cxn>
              <a:cxn ang="0">
                <a:pos x="12" y="3762"/>
              </a:cxn>
              <a:cxn ang="0">
                <a:pos x="2196" y="58"/>
              </a:cxn>
              <a:cxn ang="0">
                <a:pos x="2196" y="58"/>
              </a:cxn>
            </a:cxnLst>
            <a:rect l="0" t="0" r="r" b="b"/>
            <a:pathLst>
              <a:path w="21600" h="21600">
                <a:moveTo>
                  <a:pt x="2196" y="58"/>
                </a:moveTo>
                <a:lnTo>
                  <a:pt x="21600" y="0"/>
                </a:lnTo>
                <a:lnTo>
                  <a:pt x="21600" y="17383"/>
                </a:lnTo>
                <a:lnTo>
                  <a:pt x="2196" y="17390"/>
                </a:lnTo>
                <a:lnTo>
                  <a:pt x="0" y="21600"/>
                </a:lnTo>
                <a:lnTo>
                  <a:pt x="12" y="3762"/>
                </a:lnTo>
                <a:lnTo>
                  <a:pt x="2196" y="58"/>
                </a:lnTo>
                <a:close/>
                <a:moveTo>
                  <a:pt x="2196" y="58"/>
                </a:moveTo>
              </a:path>
            </a:pathLst>
          </a:custGeom>
          <a:gradFill rotWithShape="0">
            <a:gsLst>
              <a:gs pos="0">
                <a:srgbClr val="9CA4E7">
                  <a:alpha val="17999"/>
                </a:srgbClr>
              </a:gs>
              <a:gs pos="15544">
                <a:srgbClr val="AB657A">
                  <a:alpha val="19864"/>
                </a:srgbClr>
              </a:gs>
              <a:gs pos="100000">
                <a:srgbClr val="BA260C">
                  <a:alpha val="29999"/>
                </a:srgbClr>
              </a:gs>
            </a:gsLst>
            <a:lin ang="21360000" scaled="1"/>
          </a:gradFill>
          <a:ln w="25400" cap="flat">
            <a:noFill/>
            <a:miter lim="800000"/>
            <a:headEnd type="none" w="med" len="med"/>
            <a:tailEnd type="none" w="med" len="med"/>
          </a:ln>
        </p:spPr>
        <p:txBody>
          <a:bodyPr lIns="0" tIns="0" rIns="0" bIns="0"/>
          <a:lstStyle/>
          <a:p>
            <a:pPr defTabSz="914306"/>
            <a:endParaRPr lang="en-US">
              <a:solidFill>
                <a:prstClr val="black"/>
              </a:solidFill>
            </a:endParaRPr>
          </a:p>
        </p:txBody>
      </p:sp>
      <p:sp>
        <p:nvSpPr>
          <p:cNvPr id="26" name="Rectangle 12"/>
          <p:cNvSpPr>
            <a:spLocks/>
          </p:cNvSpPr>
          <p:nvPr/>
        </p:nvSpPr>
        <p:spPr bwMode="auto">
          <a:xfrm>
            <a:off x="4737100" y="1077506"/>
            <a:ext cx="4830961" cy="1360894"/>
          </a:xfrm>
          <a:prstGeom prst="rect">
            <a:avLst/>
          </a:prstGeom>
          <a:noFill/>
          <a:ln w="12700" cap="flat">
            <a:noFill/>
            <a:miter lim="800000"/>
            <a:headEnd type="none" w="med" len="med"/>
            <a:tailEnd type="none" w="med" len="med"/>
          </a:ln>
        </p:spPr>
        <p:txBody>
          <a:bodyPr lIns="0" tIns="0" rIns="28573" bIns="0"/>
          <a:lstStyle/>
          <a:p>
            <a:pPr marL="27905" defTabSz="914306"/>
            <a:r>
              <a:rPr lang="en-US" sz="2200" dirty="0">
                <a:solidFill>
                  <a:prstClr val="black"/>
                </a:solidFill>
                <a:ea typeface="Helvetica Neue Light" charset="0"/>
                <a:cs typeface="Helvetica Neue Light" charset="0"/>
              </a:rPr>
              <a:t>Volpano96, Jif99, Slam98, FlowCaml03</a:t>
            </a:r>
          </a:p>
          <a:p>
            <a:pPr marL="27905" defTabSz="914306"/>
            <a:r>
              <a:rPr lang="en-US" sz="2200" dirty="0" err="1">
                <a:solidFill>
                  <a:prstClr val="black"/>
                </a:solidFill>
                <a:ea typeface="Helvetica Neue Light" charset="0"/>
                <a:cs typeface="Helvetica Neue Light" charset="0"/>
              </a:rPr>
              <a:t>HiStar</a:t>
            </a:r>
            <a:r>
              <a:rPr lang="en-US" sz="2200" dirty="0">
                <a:solidFill>
                  <a:prstClr val="black"/>
                </a:solidFill>
                <a:ea typeface="Helvetica Neue Light" charset="0"/>
                <a:cs typeface="Helvetica Neue Light" charset="0"/>
              </a:rPr>
              <a:t> 06, Flume 07, Laminar 09</a:t>
            </a:r>
          </a:p>
          <a:p>
            <a:pPr marL="27905" defTabSz="914306"/>
            <a:r>
              <a:rPr lang="en-US" sz="2200" dirty="0" err="1">
                <a:solidFill>
                  <a:prstClr val="black"/>
                </a:solidFill>
                <a:ea typeface="Helvetica Neue Light" charset="0"/>
                <a:cs typeface="Helvetica Neue Light" charset="0"/>
              </a:rPr>
              <a:t>Taintcheck</a:t>
            </a:r>
            <a:r>
              <a:rPr lang="en-US" sz="2200" dirty="0">
                <a:solidFill>
                  <a:prstClr val="black"/>
                </a:solidFill>
                <a:ea typeface="Helvetica Neue Light" charset="0"/>
                <a:cs typeface="Helvetica Neue Light" charset="0"/>
              </a:rPr>
              <a:t> 04, LIFT 06, </a:t>
            </a:r>
            <a:r>
              <a:rPr lang="en-US" sz="2200" dirty="0" err="1">
                <a:solidFill>
                  <a:prstClr val="black"/>
                </a:solidFill>
                <a:ea typeface="Helvetica Neue Light" charset="0"/>
                <a:cs typeface="Helvetica Neue Light" charset="0"/>
              </a:rPr>
              <a:t>Dytan</a:t>
            </a:r>
            <a:r>
              <a:rPr lang="en-US" sz="2200" dirty="0">
                <a:solidFill>
                  <a:prstClr val="black"/>
                </a:solidFill>
                <a:ea typeface="Helvetica Neue Light" charset="0"/>
                <a:cs typeface="Helvetica Neue Light" charset="0"/>
              </a:rPr>
              <a:t> 07</a:t>
            </a:r>
          </a:p>
          <a:p>
            <a:pPr marL="27905" defTabSz="914306"/>
            <a:r>
              <a:rPr lang="en-US" sz="2200" dirty="0">
                <a:solidFill>
                  <a:prstClr val="black"/>
                </a:solidFill>
                <a:ea typeface="Helvetica Neue Light" charset="0"/>
                <a:cs typeface="Helvetica Neue Light" charset="0"/>
              </a:rPr>
              <a:t>DIFT 04, Minos 04, LBA 06, </a:t>
            </a:r>
            <a:r>
              <a:rPr lang="en-US" sz="2200" dirty="0" err="1">
                <a:solidFill>
                  <a:prstClr val="black"/>
                </a:solidFill>
                <a:ea typeface="Helvetica Neue Light" charset="0"/>
                <a:cs typeface="Helvetica Neue Light" charset="0"/>
              </a:rPr>
              <a:t>Raksha</a:t>
            </a:r>
            <a:r>
              <a:rPr lang="en-US" sz="2200" dirty="0">
                <a:solidFill>
                  <a:prstClr val="black"/>
                </a:solidFill>
                <a:ea typeface="Helvetica Neue Light" charset="0"/>
                <a:cs typeface="Helvetica Neue Light" charset="0"/>
              </a:rPr>
              <a:t> </a:t>
            </a:r>
            <a:r>
              <a:rPr lang="en-US" sz="2200" dirty="0" smtClean="0">
                <a:solidFill>
                  <a:prstClr val="black"/>
                </a:solidFill>
                <a:ea typeface="Helvetica Neue Light" charset="0"/>
                <a:cs typeface="Helvetica Neue Light" charset="0"/>
              </a:rPr>
              <a:t>07</a:t>
            </a:r>
          </a:p>
          <a:p>
            <a:pPr marL="27905" defTabSz="914306"/>
            <a:r>
              <a:rPr lang="en-US" sz="2200" dirty="0">
                <a:solidFill>
                  <a:prstClr val="black"/>
                </a:solidFill>
                <a:ea typeface="Helvetica Neue Light" charset="0"/>
                <a:cs typeface="Helvetica Neue Light" charset="0"/>
              </a:rPr>
              <a:t>Cache-flush: </a:t>
            </a:r>
            <a:r>
              <a:rPr lang="en-US" sz="2200" dirty="0" err="1">
                <a:solidFill>
                  <a:prstClr val="black"/>
                </a:solidFill>
                <a:ea typeface="Helvetica Neue Light" charset="0"/>
                <a:cs typeface="Helvetica Neue Light" charset="0"/>
              </a:rPr>
              <a:t>Osvik</a:t>
            </a:r>
            <a:r>
              <a:rPr lang="en-US" sz="2200" dirty="0">
                <a:solidFill>
                  <a:prstClr val="black"/>
                </a:solidFill>
                <a:ea typeface="Helvetica Neue Light" charset="0"/>
                <a:cs typeface="Helvetica Neue Light" charset="0"/>
              </a:rPr>
              <a:t> et. al. 2006...</a:t>
            </a:r>
          </a:p>
          <a:p>
            <a:pPr marL="27905" defTabSz="914306"/>
            <a:r>
              <a:rPr lang="en-US" sz="2200" dirty="0">
                <a:solidFill>
                  <a:prstClr val="black"/>
                </a:solidFill>
                <a:ea typeface="Helvetica Neue Light" charset="0"/>
                <a:cs typeface="Helvetica Neue Light" charset="0"/>
              </a:rPr>
              <a:t>BP Scrub: </a:t>
            </a:r>
            <a:r>
              <a:rPr lang="en-US" sz="2200" dirty="0" err="1">
                <a:solidFill>
                  <a:prstClr val="black"/>
                </a:solidFill>
                <a:ea typeface="Helvetica Neue Light" charset="0"/>
                <a:cs typeface="Helvetica Neue Light" charset="0"/>
              </a:rPr>
              <a:t>Aciicmez</a:t>
            </a:r>
            <a:r>
              <a:rPr lang="en-US" sz="2200" dirty="0">
                <a:solidFill>
                  <a:prstClr val="black"/>
                </a:solidFill>
                <a:ea typeface="Helvetica Neue Light" charset="0"/>
                <a:cs typeface="Helvetica Neue Light" charset="0"/>
              </a:rPr>
              <a:t> et al. 2007...</a:t>
            </a:r>
          </a:p>
          <a:p>
            <a:pPr marL="27905" defTabSz="914306"/>
            <a:r>
              <a:rPr lang="en-US" sz="2200" dirty="0">
                <a:solidFill>
                  <a:prstClr val="black"/>
                </a:solidFill>
                <a:ea typeface="Helvetica Neue Light" charset="0"/>
                <a:cs typeface="Helvetica Neue Light" charset="0"/>
              </a:rPr>
              <a:t>Exe Normalize: Kocher 1996…</a:t>
            </a:r>
          </a:p>
          <a:p>
            <a:pPr marL="27905" defTabSz="914306"/>
            <a:r>
              <a:rPr lang="en-US" sz="2200" dirty="0">
                <a:solidFill>
                  <a:prstClr val="black"/>
                </a:solidFill>
                <a:ea typeface="Helvetica Neue Light" charset="0"/>
                <a:cs typeface="Helvetica Neue Light" charset="0"/>
              </a:rPr>
              <a:t>Cache Rand: Lee et al. 2005...</a:t>
            </a:r>
          </a:p>
          <a:p>
            <a:pPr marL="27905" defTabSz="914306"/>
            <a:endParaRPr lang="en-US" sz="2200" dirty="0">
              <a:solidFill>
                <a:prstClr val="black"/>
              </a:solidFill>
              <a:ea typeface="Helvetica Neue Light" charset="0"/>
              <a:cs typeface="Helvetica Neue Light" charset="0"/>
            </a:endParaRPr>
          </a:p>
        </p:txBody>
      </p:sp>
    </p:spTree>
    <p:custDataLst>
      <p:tags r:id="rId1"/>
    </p:custDataLst>
  </p:cSld>
  <p:clrMapOvr>
    <a:masterClrMapping/>
  </p:clrMapOvr>
  <p:transition xmlns:p14="http://schemas.microsoft.com/office/powerpoint/2010/main" advTm="6930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0"/>
            <a:ext cx="9144000" cy="6858000"/>
          </a:xfrm>
          <a:prstGeom prst="rect">
            <a:avLst/>
          </a:prstGeom>
          <a:solidFill>
            <a:srgbClr val="FFFFFF"/>
          </a:solidFill>
          <a:ln w="25400" cap="flat" cmpd="sng" algn="ctr">
            <a:solidFill>
              <a:srgbClr val="343434"/>
            </a:solidFill>
            <a:prstDash val="solid"/>
            <a:round/>
            <a:headEnd type="none" w="med" len="med"/>
            <a:tailEnd type="none" w="med" len="med"/>
          </a:ln>
          <a:effectLst/>
        </p:spPr>
        <p:txBody>
          <a:bodyPr vert="horz" wrap="square" lIns="64291" tIns="32146" rIns="64291" bIns="32146" numCol="1" rtlCol="0" anchor="t" anchorCtr="0" compatLnSpc="1">
            <a:prstTxWarp prst="textNoShape">
              <a:avLst/>
            </a:prstTxWarp>
          </a:bodyPr>
          <a:lstStyle/>
          <a:p>
            <a:pPr algn="ctr" defTabSz="642915" eaLnBrk="1" hangingPunct="1"/>
            <a:endParaRPr lang="en-US" sz="3000">
              <a:solidFill>
                <a:srgbClr val="000000"/>
              </a:solidFill>
              <a:latin typeface="Helvetica Neue Light" pitchFamily="32" charset="0"/>
              <a:ea typeface="ヒラギノ角ゴ ProN W3" pitchFamily="32" charset="-128"/>
              <a:cs typeface="ヒラギノ角ゴ ProN W3" pitchFamily="32" charset="-128"/>
              <a:sym typeface="Helvetica Neue Light" pitchFamily="32" charset="0"/>
            </a:endParaRPr>
          </a:p>
        </p:txBody>
      </p:sp>
      <p:sp>
        <p:nvSpPr>
          <p:cNvPr id="1430530" name="Rectangle 2"/>
          <p:cNvSpPr>
            <a:spLocks noGrp="1" noChangeArrowheads="1"/>
          </p:cNvSpPr>
          <p:nvPr>
            <p:ph type="title"/>
          </p:nvPr>
        </p:nvSpPr>
        <p:spPr>
          <a:xfrm>
            <a:off x="446484" y="4536281"/>
            <a:ext cx="8340328" cy="982266"/>
          </a:xfrm>
        </p:spPr>
        <p:txBody>
          <a:bodyPr/>
          <a:lstStyle/>
          <a:p>
            <a:r>
              <a:rPr lang="en-US" dirty="0" smtClean="0"/>
              <a:t>Properties Cross Abstractions</a:t>
            </a:r>
            <a:endParaRPr lang="en-US" dirty="0"/>
          </a:p>
        </p:txBody>
      </p:sp>
      <p:sp>
        <p:nvSpPr>
          <p:cNvPr id="1430533" name="Rectangle 5"/>
          <p:cNvSpPr>
            <a:spLocks noChangeArrowheads="1"/>
          </p:cNvSpPr>
          <p:nvPr/>
        </p:nvSpPr>
        <p:spPr bwMode="auto">
          <a:xfrm>
            <a:off x="304800" y="5405455"/>
            <a:ext cx="8610600" cy="1131077"/>
          </a:xfrm>
          <a:prstGeom prst="rect">
            <a:avLst/>
          </a:prstGeom>
          <a:noFill/>
          <a:ln w="63500">
            <a:noFill/>
            <a:miter lim="800000"/>
            <a:headEnd/>
            <a:tailEnd/>
          </a:ln>
          <a:effectLst/>
        </p:spPr>
        <p:txBody>
          <a:bodyPr lIns="91435" tIns="45718" rIns="91435" bIns="45718" anchor="ctr">
            <a:prstTxWarp prst="textNoShape">
              <a:avLst/>
            </a:prstTxWarp>
            <a:spAutoFit/>
          </a:bodyPr>
          <a:lstStyle/>
          <a:p>
            <a:pPr algn="just"/>
            <a:r>
              <a:rPr lang="en-US" sz="2200" dirty="0">
                <a:solidFill>
                  <a:srgbClr val="404040"/>
                </a:solidFill>
                <a:latin typeface="+mj-lt"/>
              </a:rPr>
              <a:t>Security, </a:t>
            </a:r>
            <a:r>
              <a:rPr lang="en-US" sz="2200" dirty="0" err="1">
                <a:solidFill>
                  <a:srgbClr val="404040"/>
                </a:solidFill>
                <a:latin typeface="+mj-lt"/>
              </a:rPr>
              <a:t>Realtime</a:t>
            </a:r>
            <a:r>
              <a:rPr lang="en-US" sz="2200" dirty="0">
                <a:solidFill>
                  <a:srgbClr val="404040"/>
                </a:solidFill>
                <a:latin typeface="+mj-lt"/>
              </a:rPr>
              <a:t>, and Safety properties are a function of interactions across levels of </a:t>
            </a:r>
            <a:r>
              <a:rPr lang="en-US" sz="2200" dirty="0" smtClean="0">
                <a:solidFill>
                  <a:srgbClr val="404040"/>
                </a:solidFill>
                <a:latin typeface="+mj-lt"/>
              </a:rPr>
              <a:t>abstraction which makes </a:t>
            </a:r>
            <a:r>
              <a:rPr lang="en-US" sz="2200" dirty="0">
                <a:solidFill>
                  <a:srgbClr val="404040"/>
                </a:solidFill>
                <a:latin typeface="+mj-lt"/>
              </a:rPr>
              <a:t>evaluation, debugging, optimization, and analysis very difficult</a:t>
            </a:r>
          </a:p>
        </p:txBody>
      </p:sp>
      <p:pic>
        <p:nvPicPr>
          <p:cNvPr id="1430534" name="Picture 6"/>
          <p:cNvPicPr>
            <a:picLocks noChangeAspect="1" noChangeArrowheads="1"/>
          </p:cNvPicPr>
          <p:nvPr/>
        </p:nvPicPr>
        <p:blipFill>
          <a:blip r:embed="rId3"/>
          <a:srcRect l="8640" t="1837" r="40320" b="31224"/>
          <a:stretch>
            <a:fillRect/>
          </a:stretch>
        </p:blipFill>
        <p:spPr bwMode="auto">
          <a:xfrm>
            <a:off x="788565" y="126730"/>
            <a:ext cx="4667673" cy="4596084"/>
          </a:xfrm>
          <a:prstGeom prst="rect">
            <a:avLst/>
          </a:prstGeom>
          <a:noFill/>
          <a:ln w="63500">
            <a:noFill/>
            <a:miter lim="800000"/>
            <a:headEnd/>
            <a:tailEnd/>
          </a:ln>
          <a:effectLst/>
        </p:spPr>
      </p:pic>
      <p:grpSp>
        <p:nvGrpSpPr>
          <p:cNvPr id="7" name="Group 214"/>
          <p:cNvGrpSpPr/>
          <p:nvPr/>
        </p:nvGrpSpPr>
        <p:grpSpPr>
          <a:xfrm>
            <a:off x="6179344" y="482203"/>
            <a:ext cx="2732484" cy="4179094"/>
            <a:chOff x="711200" y="2438400"/>
            <a:chExt cx="5638800" cy="6705600"/>
          </a:xfrm>
        </p:grpSpPr>
        <p:sp>
          <p:nvSpPr>
            <p:cNvPr id="8" name="Rectangle 11"/>
            <p:cNvSpPr>
              <a:spLocks/>
            </p:cNvSpPr>
            <p:nvPr/>
          </p:nvSpPr>
          <p:spPr bwMode="auto">
            <a:xfrm>
              <a:off x="711200" y="2438400"/>
              <a:ext cx="5624232" cy="1022272"/>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40639" bIns="0" anchor="ctr">
              <a:prstTxWarp prst="textNoShape">
                <a:avLst/>
              </a:prstTxWarp>
            </a:bodyPr>
            <a:lstStyle/>
            <a:p>
              <a:pPr marL="27905"/>
              <a:r>
                <a:rPr lang="en-US" sz="2500" dirty="0">
                  <a:solidFill>
                    <a:srgbClr val="002939"/>
                  </a:solidFill>
                  <a:ea typeface="Helvetica Neue Light" pitchFamily="-112" charset="0"/>
                  <a:cs typeface="Helvetica Neue Light" pitchFamily="-112" charset="0"/>
                </a:rPr>
                <a:t>Applications</a:t>
              </a:r>
            </a:p>
          </p:txBody>
        </p:sp>
        <p:sp>
          <p:nvSpPr>
            <p:cNvPr id="9" name="Rectangle 8"/>
            <p:cNvSpPr>
              <a:spLocks/>
            </p:cNvSpPr>
            <p:nvPr/>
          </p:nvSpPr>
          <p:spPr bwMode="auto">
            <a:xfrm>
              <a:off x="725768" y="3547680"/>
              <a:ext cx="5624232" cy="1024320"/>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40639" bIns="0" anchor="ctr">
              <a:prstTxWarp prst="textNoShape">
                <a:avLst/>
              </a:prstTxWarp>
            </a:bodyPr>
            <a:lstStyle/>
            <a:p>
              <a:pPr marL="27905"/>
              <a:r>
                <a:rPr lang="en-US" sz="2500">
                  <a:solidFill>
                    <a:srgbClr val="002939"/>
                  </a:solidFill>
                  <a:ea typeface="Helvetica Neue Light" pitchFamily="-112" charset="0"/>
                  <a:cs typeface="Helvetica Neue Light" pitchFamily="-112" charset="0"/>
                </a:rPr>
                <a:t>Language</a:t>
              </a:r>
            </a:p>
          </p:txBody>
        </p:sp>
        <p:sp>
          <p:nvSpPr>
            <p:cNvPr id="10" name="Rectangle 6"/>
            <p:cNvSpPr>
              <a:spLocks/>
            </p:cNvSpPr>
            <p:nvPr/>
          </p:nvSpPr>
          <p:spPr bwMode="auto">
            <a:xfrm>
              <a:off x="725768" y="8119680"/>
              <a:ext cx="5624232" cy="1024320"/>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40639" bIns="0" anchor="ctr">
              <a:prstTxWarp prst="textNoShape">
                <a:avLst/>
              </a:prstTxWarp>
            </a:bodyPr>
            <a:lstStyle/>
            <a:p>
              <a:pPr marL="27905"/>
              <a:r>
                <a:rPr lang="en-US" sz="2500">
                  <a:solidFill>
                    <a:srgbClr val="002939"/>
                  </a:solidFill>
                  <a:ea typeface="Helvetica Neue Light" pitchFamily="-112" charset="0"/>
                  <a:cs typeface="Helvetica Neue Light" pitchFamily="-112" charset="0"/>
                </a:rPr>
                <a:t>Logic Gates</a:t>
              </a:r>
            </a:p>
          </p:txBody>
        </p:sp>
        <p:sp>
          <p:nvSpPr>
            <p:cNvPr id="11" name="Rectangle 8"/>
            <p:cNvSpPr>
              <a:spLocks/>
            </p:cNvSpPr>
            <p:nvPr/>
          </p:nvSpPr>
          <p:spPr bwMode="auto">
            <a:xfrm>
              <a:off x="725768" y="6976680"/>
              <a:ext cx="5624232" cy="1024320"/>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40639" bIns="0" anchor="ctr">
              <a:prstTxWarp prst="textNoShape">
                <a:avLst/>
              </a:prstTxWarp>
            </a:bodyPr>
            <a:lstStyle/>
            <a:p>
              <a:pPr marL="27905"/>
              <a:r>
                <a:rPr lang="en-US" sz="2500">
                  <a:solidFill>
                    <a:srgbClr val="002939"/>
                  </a:solidFill>
                  <a:ea typeface="Helvetica Neue Light" pitchFamily="-112" charset="0"/>
                  <a:cs typeface="Helvetica Neue Light" pitchFamily="-112" charset="0"/>
                </a:rPr>
                <a:t>Microarchitecture</a:t>
              </a:r>
            </a:p>
          </p:txBody>
        </p:sp>
        <p:sp>
          <p:nvSpPr>
            <p:cNvPr id="12" name="Rectangle 9"/>
            <p:cNvSpPr>
              <a:spLocks/>
            </p:cNvSpPr>
            <p:nvPr/>
          </p:nvSpPr>
          <p:spPr bwMode="auto">
            <a:xfrm>
              <a:off x="725768" y="5835728"/>
              <a:ext cx="5624232" cy="1022272"/>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40639" bIns="0" anchor="ctr">
              <a:prstTxWarp prst="textNoShape">
                <a:avLst/>
              </a:prstTxWarp>
            </a:bodyPr>
            <a:lstStyle/>
            <a:p>
              <a:pPr marL="27905"/>
              <a:r>
                <a:rPr lang="en-US" sz="2500">
                  <a:solidFill>
                    <a:srgbClr val="002939"/>
                  </a:solidFill>
                  <a:ea typeface="Helvetica Neue Light" pitchFamily="-112" charset="0"/>
                  <a:cs typeface="Helvetica Neue Light" pitchFamily="-112" charset="0"/>
                </a:rPr>
                <a:t>Instruction Set</a:t>
              </a:r>
            </a:p>
          </p:txBody>
        </p:sp>
        <p:sp>
          <p:nvSpPr>
            <p:cNvPr id="13" name="Rectangle 10"/>
            <p:cNvSpPr>
              <a:spLocks/>
            </p:cNvSpPr>
            <p:nvPr/>
          </p:nvSpPr>
          <p:spPr bwMode="auto">
            <a:xfrm>
              <a:off x="725768" y="4690680"/>
              <a:ext cx="5624232" cy="1024320"/>
            </a:xfrm>
            <a:prstGeom prst="rect">
              <a:avLst/>
            </a:prstGeom>
            <a:gradFill rotWithShape="0">
              <a:gsLst>
                <a:gs pos="0">
                  <a:srgbClr val="49AFBA">
                    <a:alpha val="17998"/>
                  </a:srgbClr>
                </a:gs>
                <a:gs pos="100000">
                  <a:srgbClr val="9CA4E7">
                    <a:alpha val="29999"/>
                  </a:srgbClr>
                </a:gs>
              </a:gsLst>
              <a:lin ang="5400000" scaled="1"/>
            </a:gradFill>
            <a:ln w="25400">
              <a:noFill/>
              <a:round/>
              <a:headEnd/>
              <a:tailEnd/>
            </a:ln>
          </p:spPr>
          <p:txBody>
            <a:bodyPr lIns="0" tIns="0" rIns="40639" bIns="0" anchor="ctr">
              <a:prstTxWarp prst="textNoShape">
                <a:avLst/>
              </a:prstTxWarp>
            </a:bodyPr>
            <a:lstStyle/>
            <a:p>
              <a:pPr marL="27905"/>
              <a:r>
                <a:rPr lang="en-US" sz="2500">
                  <a:solidFill>
                    <a:srgbClr val="002939"/>
                  </a:solidFill>
                  <a:ea typeface="Helvetica Neue Light" pitchFamily="-112" charset="0"/>
                  <a:cs typeface="Helvetica Neue Light" pitchFamily="-112" charset="0"/>
                </a:rPr>
                <a:t>Compiler/OS</a:t>
              </a:r>
            </a:p>
          </p:txBody>
        </p:sp>
      </p:grpSp>
      <p:grpSp>
        <p:nvGrpSpPr>
          <p:cNvPr id="14" name="Group 221"/>
          <p:cNvGrpSpPr/>
          <p:nvPr/>
        </p:nvGrpSpPr>
        <p:grpSpPr>
          <a:xfrm>
            <a:off x="5589984" y="53578"/>
            <a:ext cx="803672" cy="5036344"/>
            <a:chOff x="787400" y="2286000"/>
            <a:chExt cx="1143000" cy="7162800"/>
          </a:xfrm>
        </p:grpSpPr>
        <p:sp>
          <p:nvSpPr>
            <p:cNvPr id="15" name="Up-Down Arrow 14"/>
            <p:cNvSpPr/>
            <p:nvPr/>
          </p:nvSpPr>
          <p:spPr bwMode="auto">
            <a:xfrm>
              <a:off x="787400" y="2286000"/>
              <a:ext cx="1143000" cy="7162800"/>
            </a:xfrm>
            <a:prstGeom prst="upDownArrow">
              <a:avLst/>
            </a:prstGeom>
            <a:solidFill>
              <a:srgbClr val="800000">
                <a:alpha val="41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642915" eaLnBrk="1" hangingPunct="1"/>
              <a:endParaRPr lang="en-US" sz="3000">
                <a:solidFill>
                  <a:srgbClr val="000000"/>
                </a:solidFill>
                <a:latin typeface="Helvetica Neue Light" pitchFamily="32" charset="0"/>
                <a:ea typeface="ヒラギノ角ゴ ProN W3" pitchFamily="32" charset="-128"/>
                <a:cs typeface="ヒラギノ角ゴ ProN W3" pitchFamily="32" charset="-128"/>
                <a:sym typeface="Helvetica Neue Light" pitchFamily="32" charset="0"/>
              </a:endParaRPr>
            </a:p>
          </p:txBody>
        </p:sp>
        <p:sp>
          <p:nvSpPr>
            <p:cNvPr id="16" name="Rectangle 11"/>
            <p:cNvSpPr>
              <a:spLocks/>
            </p:cNvSpPr>
            <p:nvPr/>
          </p:nvSpPr>
          <p:spPr bwMode="auto">
            <a:xfrm rot="16200000">
              <a:off x="-2099179" y="5578979"/>
              <a:ext cx="6705603" cy="576843"/>
            </a:xfrm>
            <a:prstGeom prst="rect">
              <a:avLst/>
            </a:prstGeom>
            <a:noFill/>
            <a:ln w="25400">
              <a:noFill/>
              <a:round/>
              <a:headEnd/>
              <a:tailEnd/>
            </a:ln>
          </p:spPr>
          <p:txBody>
            <a:bodyPr lIns="0" tIns="0" rIns="40639" bIns="0" anchor="ctr">
              <a:prstTxWarp prst="textNoShape">
                <a:avLst/>
              </a:prstTxWarp>
            </a:bodyPr>
            <a:lstStyle/>
            <a:p>
              <a:pPr marL="27905" algn="ctr"/>
              <a:r>
                <a:rPr lang="en-US" sz="2500" dirty="0">
                  <a:solidFill>
                    <a:srgbClr val="002939"/>
                  </a:solidFill>
                  <a:ea typeface="Helvetica Neue Light" pitchFamily="-112" charset="0"/>
                  <a:cs typeface="Helvetica Neue Light" pitchFamily="-112" charset="0"/>
                </a:rPr>
                <a:t>Security Properties</a:t>
              </a:r>
            </a:p>
          </p:txBody>
        </p:sp>
      </p:grpSp>
      <p:pic>
        <p:nvPicPr>
          <p:cNvPr id="1430535" name="Picture 7"/>
          <p:cNvPicPr>
            <a:picLocks noChangeAspect="1" noChangeArrowheads="1"/>
          </p:cNvPicPr>
          <p:nvPr/>
        </p:nvPicPr>
        <p:blipFill>
          <a:blip r:embed="rId3"/>
          <a:srcRect/>
          <a:stretch>
            <a:fillRect/>
          </a:stretch>
        </p:blipFill>
        <p:spPr bwMode="auto">
          <a:xfrm>
            <a:off x="0" y="128"/>
            <a:ext cx="9144000" cy="6870700"/>
          </a:xfrm>
          <a:prstGeom prst="rect">
            <a:avLst/>
          </a:prstGeom>
          <a:noFill/>
          <a:ln w="63500">
            <a:noFill/>
            <a:miter lim="800000"/>
            <a:headEnd/>
            <a:tailEnd/>
          </a:ln>
          <a:effectLst/>
        </p:spPr>
      </p:pic>
    </p:spTree>
    <p:extLst>
      <p:ext uri="{BB962C8B-B14F-4D97-AF65-F5344CB8AC3E}">
        <p14:creationId xmlns:p14="http://schemas.microsoft.com/office/powerpoint/2010/main" val="34761903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0533"/>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500"/>
                                        <p:tgtEl>
                                          <p:spTgt spid="7"/>
                                        </p:tgtEl>
                                      </p:cBhvr>
                                    </p:animEffect>
                                  </p:childTnLst>
                                </p:cTn>
                              </p:par>
                              <p:par>
                                <p:cTn id="10" presetID="22" presetClass="entr" presetSubtype="4"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3053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30535"/>
                                        </p:tgtEl>
                                        <p:attrNameLst>
                                          <p:attrName>style.visibility</p:attrName>
                                        </p:attrNameLst>
                                      </p:cBhvr>
                                      <p:to>
                                        <p:strVal val="visible"/>
                                      </p:to>
                                    </p:set>
                                    <p:animEffect transition="in" filter="fade">
                                      <p:cBhvr>
                                        <p:cTn id="21" dur="500"/>
                                        <p:tgtEl>
                                          <p:spTgt spid="1430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05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Grp="1" noChangeArrowheads="1"/>
          </p:cNvSpPr>
          <p:nvPr>
            <p:ph type="title"/>
          </p:nvPr>
        </p:nvSpPr>
        <p:spPr>
          <a:ln/>
        </p:spPr>
        <p:txBody>
          <a:bodyPr/>
          <a:lstStyle/>
          <a:p>
            <a:r>
              <a:rPr lang="en-US" dirty="0" smtClean="0"/>
              <a:t>Our </a:t>
            </a:r>
            <a:r>
              <a:rPr lang="en-US" dirty="0"/>
              <a:t>Approach to </a:t>
            </a:r>
            <a:r>
              <a:rPr lang="en-US" dirty="0" smtClean="0"/>
              <a:t>Secure Systems</a:t>
            </a:r>
            <a:endParaRPr lang="en-US" dirty="0"/>
          </a:p>
        </p:txBody>
      </p:sp>
      <p:sp>
        <p:nvSpPr>
          <p:cNvPr id="15" name="Rectangle 4"/>
          <p:cNvSpPr>
            <a:spLocks/>
          </p:cNvSpPr>
          <p:nvPr/>
        </p:nvSpPr>
        <p:spPr bwMode="auto">
          <a:xfrm>
            <a:off x="1259086" y="2201466"/>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dirty="0" err="1" smtClean="0">
                <a:solidFill>
                  <a:srgbClr val="002939"/>
                </a:solidFill>
                <a:ea typeface="Helvetica Neue Light" charset="0"/>
                <a:cs typeface="Helvetica Neue Light" charset="0"/>
              </a:rPr>
              <a:t>Prog</a:t>
            </a:r>
            <a:r>
              <a:rPr lang="en-US" sz="2500" dirty="0" smtClean="0">
                <a:solidFill>
                  <a:srgbClr val="002939"/>
                </a:solidFill>
                <a:ea typeface="Helvetica Neue Light" charset="0"/>
                <a:cs typeface="Helvetica Neue Light" charset="0"/>
              </a:rPr>
              <a:t>. Language</a:t>
            </a:r>
            <a:endParaRPr lang="en-US" sz="2500" dirty="0">
              <a:solidFill>
                <a:srgbClr val="002939"/>
              </a:solidFill>
              <a:ea typeface="Helvetica Neue Light" charset="0"/>
              <a:cs typeface="Helvetica Neue Light" charset="0"/>
            </a:endParaRPr>
          </a:p>
        </p:txBody>
      </p:sp>
      <p:sp>
        <p:nvSpPr>
          <p:cNvPr id="16" name="Rectangle 6"/>
          <p:cNvSpPr>
            <a:spLocks/>
          </p:cNvSpPr>
          <p:nvPr/>
        </p:nvSpPr>
        <p:spPr bwMode="auto">
          <a:xfrm>
            <a:off x="1259086" y="5233095"/>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Logic Gates</a:t>
            </a:r>
          </a:p>
        </p:txBody>
      </p:sp>
      <p:sp>
        <p:nvSpPr>
          <p:cNvPr id="17" name="Rectangle 7"/>
          <p:cNvSpPr>
            <a:spLocks/>
          </p:cNvSpPr>
          <p:nvPr/>
        </p:nvSpPr>
        <p:spPr bwMode="auto">
          <a:xfrm>
            <a:off x="1259086" y="4633690"/>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Functional Units</a:t>
            </a:r>
          </a:p>
        </p:txBody>
      </p:sp>
      <p:sp>
        <p:nvSpPr>
          <p:cNvPr id="18" name="Rectangle 8"/>
          <p:cNvSpPr>
            <a:spLocks/>
          </p:cNvSpPr>
          <p:nvPr/>
        </p:nvSpPr>
        <p:spPr bwMode="auto">
          <a:xfrm>
            <a:off x="1259086" y="4034284"/>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Microarchitecture</a:t>
            </a:r>
          </a:p>
        </p:txBody>
      </p:sp>
      <p:sp>
        <p:nvSpPr>
          <p:cNvPr id="19" name="Rectangle 9"/>
          <p:cNvSpPr>
            <a:spLocks/>
          </p:cNvSpPr>
          <p:nvPr/>
        </p:nvSpPr>
        <p:spPr bwMode="auto">
          <a:xfrm>
            <a:off x="1259086" y="3435995"/>
            <a:ext cx="3027164" cy="556990"/>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Instruction Set</a:t>
            </a:r>
          </a:p>
        </p:txBody>
      </p:sp>
      <p:sp>
        <p:nvSpPr>
          <p:cNvPr id="20" name="Rectangle 10"/>
          <p:cNvSpPr>
            <a:spLocks/>
          </p:cNvSpPr>
          <p:nvPr/>
        </p:nvSpPr>
        <p:spPr bwMode="auto">
          <a:xfrm>
            <a:off x="1259086" y="2809801"/>
            <a:ext cx="3027164" cy="558105"/>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a:solidFill>
                  <a:srgbClr val="002939"/>
                </a:solidFill>
                <a:ea typeface="Helvetica Neue Light" charset="0"/>
                <a:cs typeface="Helvetica Neue Light" charset="0"/>
              </a:rPr>
              <a:t>Compiler/OS</a:t>
            </a:r>
          </a:p>
        </p:txBody>
      </p:sp>
      <p:sp>
        <p:nvSpPr>
          <p:cNvPr id="21" name="Rectangle 11"/>
          <p:cNvSpPr>
            <a:spLocks/>
          </p:cNvSpPr>
          <p:nvPr/>
        </p:nvSpPr>
        <p:spPr bwMode="auto">
          <a:xfrm>
            <a:off x="1261467" y="1558529"/>
            <a:ext cx="3027164" cy="556990"/>
          </a:xfrm>
          <a:prstGeom prst="rect">
            <a:avLst/>
          </a:prstGeom>
          <a:gradFill rotWithShape="0">
            <a:gsLst>
              <a:gs pos="0">
                <a:srgbClr val="49AFBA">
                  <a:alpha val="17999"/>
                </a:srgbClr>
              </a:gs>
              <a:gs pos="100000">
                <a:srgbClr val="9CA4E7">
                  <a:alpha val="29999"/>
                </a:srgbClr>
              </a:gs>
            </a:gsLst>
            <a:lin ang="5400000" scaled="1"/>
          </a:gradFill>
          <a:ln w="25400" cap="flat">
            <a:noFill/>
            <a:round/>
            <a:headEnd type="none" w="med" len="med"/>
            <a:tailEnd type="none" w="med" len="med"/>
          </a:ln>
        </p:spPr>
        <p:txBody>
          <a:bodyPr lIns="0" tIns="0" rIns="28573" bIns="0" anchor="ctr"/>
          <a:lstStyle/>
          <a:p>
            <a:pPr marL="27905" defTabSz="914306"/>
            <a:r>
              <a:rPr lang="en-US" sz="2500" dirty="0">
                <a:solidFill>
                  <a:srgbClr val="002939"/>
                </a:solidFill>
                <a:ea typeface="Helvetica Neue Light" charset="0"/>
                <a:cs typeface="Helvetica Neue Light" charset="0"/>
              </a:rPr>
              <a:t>Applications</a:t>
            </a:r>
          </a:p>
        </p:txBody>
      </p:sp>
      <p:sp>
        <p:nvSpPr>
          <p:cNvPr id="23" name="Freeform 2"/>
          <p:cNvSpPr>
            <a:spLocks/>
          </p:cNvSpPr>
          <p:nvPr/>
        </p:nvSpPr>
        <p:spPr bwMode="auto">
          <a:xfrm>
            <a:off x="4353236" y="5058061"/>
            <a:ext cx="4620221" cy="885202"/>
          </a:xfrm>
          <a:custGeom>
            <a:avLst/>
            <a:gdLst/>
            <a:ahLst/>
            <a:cxnLst>
              <a:cxn ang="0">
                <a:pos x="2196" y="58"/>
              </a:cxn>
              <a:cxn ang="0">
                <a:pos x="21600" y="0"/>
              </a:cxn>
              <a:cxn ang="0">
                <a:pos x="21600" y="17383"/>
              </a:cxn>
              <a:cxn ang="0">
                <a:pos x="2196" y="17390"/>
              </a:cxn>
              <a:cxn ang="0">
                <a:pos x="0" y="21600"/>
              </a:cxn>
              <a:cxn ang="0">
                <a:pos x="12" y="3762"/>
              </a:cxn>
              <a:cxn ang="0">
                <a:pos x="2196" y="58"/>
              </a:cxn>
              <a:cxn ang="0">
                <a:pos x="2196" y="58"/>
              </a:cxn>
            </a:cxnLst>
            <a:rect l="0" t="0" r="r" b="b"/>
            <a:pathLst>
              <a:path w="21600" h="21600">
                <a:moveTo>
                  <a:pt x="2196" y="58"/>
                </a:moveTo>
                <a:lnTo>
                  <a:pt x="21600" y="0"/>
                </a:lnTo>
                <a:lnTo>
                  <a:pt x="21600" y="17383"/>
                </a:lnTo>
                <a:lnTo>
                  <a:pt x="2196" y="17390"/>
                </a:lnTo>
                <a:lnTo>
                  <a:pt x="0" y="21600"/>
                </a:lnTo>
                <a:lnTo>
                  <a:pt x="12" y="3762"/>
                </a:lnTo>
                <a:lnTo>
                  <a:pt x="2196" y="58"/>
                </a:lnTo>
                <a:close/>
                <a:moveTo>
                  <a:pt x="2196" y="58"/>
                </a:moveTo>
              </a:path>
            </a:pathLst>
          </a:custGeom>
          <a:gradFill rotWithShape="0">
            <a:gsLst>
              <a:gs pos="0">
                <a:srgbClr val="9CA4E7">
                  <a:alpha val="17999"/>
                </a:srgbClr>
              </a:gs>
              <a:gs pos="15544">
                <a:srgbClr val="AB657A">
                  <a:alpha val="19864"/>
                </a:srgbClr>
              </a:gs>
              <a:gs pos="100000">
                <a:srgbClr val="BA260C">
                  <a:alpha val="29999"/>
                </a:srgbClr>
              </a:gs>
            </a:gsLst>
            <a:lin ang="21360000" scaled="1"/>
          </a:gradFill>
          <a:ln w="25400" cap="flat">
            <a:noFill/>
            <a:miter lim="800000"/>
            <a:headEnd type="none" w="med" len="med"/>
            <a:tailEnd type="none" w="med" len="med"/>
          </a:ln>
        </p:spPr>
        <p:txBody>
          <a:bodyPr lIns="0" tIns="0" rIns="0" bIns="0"/>
          <a:lstStyle/>
          <a:p>
            <a:endParaRPr lang="en-US" dirty="0"/>
          </a:p>
        </p:txBody>
      </p:sp>
      <p:sp>
        <p:nvSpPr>
          <p:cNvPr id="27" name="Rectangle 26"/>
          <p:cNvSpPr/>
          <p:nvPr/>
        </p:nvSpPr>
        <p:spPr>
          <a:xfrm>
            <a:off x="5087257" y="4981861"/>
            <a:ext cx="3657599" cy="830997"/>
          </a:xfrm>
          <a:prstGeom prst="rect">
            <a:avLst/>
          </a:prstGeom>
        </p:spPr>
        <p:txBody>
          <a:bodyPr wrap="square">
            <a:spAutoFit/>
          </a:bodyPr>
          <a:lstStyle/>
          <a:p>
            <a:pPr algn="ctr"/>
            <a:r>
              <a:rPr lang="en-US" sz="2400" dirty="0" smtClean="0"/>
              <a:t>GLIFT: Providing a Secure Foundation</a:t>
            </a:r>
            <a:endParaRPr lang="en-US" sz="2400" dirty="0"/>
          </a:p>
        </p:txBody>
      </p:sp>
      <p:sp>
        <p:nvSpPr>
          <p:cNvPr id="28" name="Freeform 2"/>
          <p:cNvSpPr>
            <a:spLocks/>
          </p:cNvSpPr>
          <p:nvPr/>
        </p:nvSpPr>
        <p:spPr bwMode="auto">
          <a:xfrm>
            <a:off x="4401457" y="4292856"/>
            <a:ext cx="4572000" cy="885202"/>
          </a:xfrm>
          <a:custGeom>
            <a:avLst/>
            <a:gdLst/>
            <a:ahLst/>
            <a:cxnLst>
              <a:cxn ang="0">
                <a:pos x="2196" y="58"/>
              </a:cxn>
              <a:cxn ang="0">
                <a:pos x="21600" y="0"/>
              </a:cxn>
              <a:cxn ang="0">
                <a:pos x="21600" y="17383"/>
              </a:cxn>
              <a:cxn ang="0">
                <a:pos x="2196" y="17390"/>
              </a:cxn>
              <a:cxn ang="0">
                <a:pos x="0" y="21600"/>
              </a:cxn>
              <a:cxn ang="0">
                <a:pos x="12" y="3762"/>
              </a:cxn>
              <a:cxn ang="0">
                <a:pos x="2196" y="58"/>
              </a:cxn>
              <a:cxn ang="0">
                <a:pos x="2196" y="58"/>
              </a:cxn>
            </a:cxnLst>
            <a:rect l="0" t="0" r="r" b="b"/>
            <a:pathLst>
              <a:path w="21600" h="21600">
                <a:moveTo>
                  <a:pt x="2196" y="58"/>
                </a:moveTo>
                <a:lnTo>
                  <a:pt x="21600" y="0"/>
                </a:lnTo>
                <a:lnTo>
                  <a:pt x="21600" y="17383"/>
                </a:lnTo>
                <a:lnTo>
                  <a:pt x="2196" y="17390"/>
                </a:lnTo>
                <a:lnTo>
                  <a:pt x="0" y="21600"/>
                </a:lnTo>
                <a:lnTo>
                  <a:pt x="12" y="3762"/>
                </a:lnTo>
                <a:lnTo>
                  <a:pt x="2196" y="58"/>
                </a:lnTo>
                <a:close/>
                <a:moveTo>
                  <a:pt x="2196" y="58"/>
                </a:moveTo>
              </a:path>
            </a:pathLst>
          </a:custGeom>
          <a:gradFill rotWithShape="0">
            <a:gsLst>
              <a:gs pos="0">
                <a:srgbClr val="9CA4E7">
                  <a:alpha val="17999"/>
                </a:srgbClr>
              </a:gs>
              <a:gs pos="15544">
                <a:srgbClr val="AB657A">
                  <a:alpha val="19864"/>
                </a:srgbClr>
              </a:gs>
              <a:gs pos="100000">
                <a:srgbClr val="BA260C">
                  <a:alpha val="29999"/>
                </a:srgbClr>
              </a:gs>
            </a:gsLst>
            <a:lin ang="21360000" scaled="1"/>
          </a:gradFill>
          <a:ln w="25400" cap="flat">
            <a:noFill/>
            <a:miter lim="800000"/>
            <a:headEnd type="none" w="med" len="med"/>
            <a:tailEnd type="none" w="med" len="med"/>
          </a:ln>
        </p:spPr>
        <p:txBody>
          <a:bodyPr lIns="0" tIns="0" rIns="0" bIns="0"/>
          <a:lstStyle/>
          <a:p>
            <a:endParaRPr lang="en-US" dirty="0"/>
          </a:p>
        </p:txBody>
      </p:sp>
      <p:sp>
        <p:nvSpPr>
          <p:cNvPr id="29" name="Freeform 2"/>
          <p:cNvSpPr>
            <a:spLocks/>
          </p:cNvSpPr>
          <p:nvPr/>
        </p:nvSpPr>
        <p:spPr bwMode="auto">
          <a:xfrm>
            <a:off x="4401456" y="3545455"/>
            <a:ext cx="4572000" cy="885202"/>
          </a:xfrm>
          <a:custGeom>
            <a:avLst/>
            <a:gdLst/>
            <a:ahLst/>
            <a:cxnLst>
              <a:cxn ang="0">
                <a:pos x="2196" y="58"/>
              </a:cxn>
              <a:cxn ang="0">
                <a:pos x="21600" y="0"/>
              </a:cxn>
              <a:cxn ang="0">
                <a:pos x="21600" y="17383"/>
              </a:cxn>
              <a:cxn ang="0">
                <a:pos x="2196" y="17390"/>
              </a:cxn>
              <a:cxn ang="0">
                <a:pos x="0" y="21600"/>
              </a:cxn>
              <a:cxn ang="0">
                <a:pos x="12" y="3762"/>
              </a:cxn>
              <a:cxn ang="0">
                <a:pos x="2196" y="58"/>
              </a:cxn>
              <a:cxn ang="0">
                <a:pos x="2196" y="58"/>
              </a:cxn>
            </a:cxnLst>
            <a:rect l="0" t="0" r="r" b="b"/>
            <a:pathLst>
              <a:path w="21600" h="21600">
                <a:moveTo>
                  <a:pt x="2196" y="58"/>
                </a:moveTo>
                <a:lnTo>
                  <a:pt x="21600" y="0"/>
                </a:lnTo>
                <a:lnTo>
                  <a:pt x="21600" y="17383"/>
                </a:lnTo>
                <a:lnTo>
                  <a:pt x="2196" y="17390"/>
                </a:lnTo>
                <a:lnTo>
                  <a:pt x="0" y="21600"/>
                </a:lnTo>
                <a:lnTo>
                  <a:pt x="12" y="3762"/>
                </a:lnTo>
                <a:lnTo>
                  <a:pt x="2196" y="58"/>
                </a:lnTo>
                <a:close/>
                <a:moveTo>
                  <a:pt x="2196" y="58"/>
                </a:moveTo>
              </a:path>
            </a:pathLst>
          </a:custGeom>
          <a:gradFill rotWithShape="0">
            <a:gsLst>
              <a:gs pos="0">
                <a:srgbClr val="9CA4E7">
                  <a:alpha val="17999"/>
                </a:srgbClr>
              </a:gs>
              <a:gs pos="15544">
                <a:srgbClr val="AB657A">
                  <a:alpha val="19864"/>
                </a:srgbClr>
              </a:gs>
              <a:gs pos="100000">
                <a:srgbClr val="BA260C">
                  <a:alpha val="29999"/>
                </a:srgbClr>
              </a:gs>
            </a:gsLst>
            <a:lin ang="21360000" scaled="1"/>
          </a:gradFill>
          <a:ln w="25400" cap="flat">
            <a:noFill/>
            <a:miter lim="800000"/>
            <a:headEnd type="none" w="med" len="med"/>
            <a:tailEnd type="none" w="med" len="med"/>
          </a:ln>
        </p:spPr>
        <p:txBody>
          <a:bodyPr lIns="0" tIns="0" rIns="0" bIns="0"/>
          <a:lstStyle/>
          <a:p>
            <a:endParaRPr lang="en-US" dirty="0"/>
          </a:p>
        </p:txBody>
      </p:sp>
      <p:sp>
        <p:nvSpPr>
          <p:cNvPr id="30" name="Freeform 2"/>
          <p:cNvSpPr>
            <a:spLocks/>
          </p:cNvSpPr>
          <p:nvPr/>
        </p:nvSpPr>
        <p:spPr bwMode="auto">
          <a:xfrm>
            <a:off x="4369050" y="2783455"/>
            <a:ext cx="4572000" cy="885202"/>
          </a:xfrm>
          <a:custGeom>
            <a:avLst/>
            <a:gdLst/>
            <a:ahLst/>
            <a:cxnLst>
              <a:cxn ang="0">
                <a:pos x="2196" y="58"/>
              </a:cxn>
              <a:cxn ang="0">
                <a:pos x="21600" y="0"/>
              </a:cxn>
              <a:cxn ang="0">
                <a:pos x="21600" y="17383"/>
              </a:cxn>
              <a:cxn ang="0">
                <a:pos x="2196" y="17390"/>
              </a:cxn>
              <a:cxn ang="0">
                <a:pos x="0" y="21600"/>
              </a:cxn>
              <a:cxn ang="0">
                <a:pos x="12" y="3762"/>
              </a:cxn>
              <a:cxn ang="0">
                <a:pos x="2196" y="58"/>
              </a:cxn>
              <a:cxn ang="0">
                <a:pos x="2196" y="58"/>
              </a:cxn>
            </a:cxnLst>
            <a:rect l="0" t="0" r="r" b="b"/>
            <a:pathLst>
              <a:path w="21600" h="21600">
                <a:moveTo>
                  <a:pt x="2196" y="58"/>
                </a:moveTo>
                <a:lnTo>
                  <a:pt x="21600" y="0"/>
                </a:lnTo>
                <a:lnTo>
                  <a:pt x="21600" y="17383"/>
                </a:lnTo>
                <a:lnTo>
                  <a:pt x="2196" y="17390"/>
                </a:lnTo>
                <a:lnTo>
                  <a:pt x="0" y="21600"/>
                </a:lnTo>
                <a:lnTo>
                  <a:pt x="12" y="3762"/>
                </a:lnTo>
                <a:lnTo>
                  <a:pt x="2196" y="58"/>
                </a:lnTo>
                <a:close/>
                <a:moveTo>
                  <a:pt x="2196" y="58"/>
                </a:moveTo>
              </a:path>
            </a:pathLst>
          </a:custGeom>
          <a:gradFill rotWithShape="0">
            <a:gsLst>
              <a:gs pos="0">
                <a:srgbClr val="9CA4E7">
                  <a:alpha val="17999"/>
                </a:srgbClr>
              </a:gs>
              <a:gs pos="15544">
                <a:srgbClr val="AB657A">
                  <a:alpha val="19864"/>
                </a:srgbClr>
              </a:gs>
              <a:gs pos="100000">
                <a:srgbClr val="BA260C">
                  <a:alpha val="29999"/>
                </a:srgbClr>
              </a:gs>
            </a:gsLst>
            <a:lin ang="21360000" scaled="1"/>
          </a:gradFill>
          <a:ln w="25400" cap="flat">
            <a:noFill/>
            <a:miter lim="800000"/>
            <a:headEnd type="none" w="med" len="med"/>
            <a:tailEnd type="none" w="med" len="med"/>
          </a:ln>
        </p:spPr>
        <p:txBody>
          <a:bodyPr lIns="0" tIns="0" rIns="0" bIns="0"/>
          <a:lstStyle/>
          <a:p>
            <a:endParaRPr lang="en-US" dirty="0"/>
          </a:p>
        </p:txBody>
      </p:sp>
      <p:sp>
        <p:nvSpPr>
          <p:cNvPr id="31" name="Rectangle 30"/>
          <p:cNvSpPr/>
          <p:nvPr/>
        </p:nvSpPr>
        <p:spPr>
          <a:xfrm>
            <a:off x="5087256" y="4219861"/>
            <a:ext cx="3657599" cy="830997"/>
          </a:xfrm>
          <a:prstGeom prst="rect">
            <a:avLst/>
          </a:prstGeom>
        </p:spPr>
        <p:txBody>
          <a:bodyPr wrap="square">
            <a:spAutoFit/>
          </a:bodyPr>
          <a:lstStyle/>
          <a:p>
            <a:pPr algn="ctr"/>
            <a:r>
              <a:rPr lang="en-US" sz="2400" dirty="0" smtClean="0"/>
              <a:t>Bit-Tight Building Blocks (Control, Logic, Memory)</a:t>
            </a:r>
            <a:endParaRPr lang="en-US" sz="2400" dirty="0"/>
          </a:p>
        </p:txBody>
      </p:sp>
      <p:sp>
        <p:nvSpPr>
          <p:cNvPr id="32" name="Rectangle 31"/>
          <p:cNvSpPr/>
          <p:nvPr/>
        </p:nvSpPr>
        <p:spPr>
          <a:xfrm>
            <a:off x="5137470" y="3479663"/>
            <a:ext cx="3657599" cy="830997"/>
          </a:xfrm>
          <a:prstGeom prst="rect">
            <a:avLst/>
          </a:prstGeom>
        </p:spPr>
        <p:txBody>
          <a:bodyPr wrap="square">
            <a:spAutoFit/>
          </a:bodyPr>
          <a:lstStyle/>
          <a:p>
            <a:pPr algn="ctr"/>
            <a:r>
              <a:rPr lang="en-US" sz="2400" dirty="0" smtClean="0"/>
              <a:t>Execution Lease Architecture</a:t>
            </a:r>
            <a:endParaRPr lang="en-US" sz="2400" dirty="0"/>
          </a:p>
        </p:txBody>
      </p:sp>
      <p:sp>
        <p:nvSpPr>
          <p:cNvPr id="33" name="Rectangle 32"/>
          <p:cNvSpPr/>
          <p:nvPr/>
        </p:nvSpPr>
        <p:spPr>
          <a:xfrm>
            <a:off x="5087256" y="2703064"/>
            <a:ext cx="3657599" cy="830997"/>
          </a:xfrm>
          <a:prstGeom prst="rect">
            <a:avLst/>
          </a:prstGeom>
        </p:spPr>
        <p:txBody>
          <a:bodyPr wrap="square">
            <a:spAutoFit/>
          </a:bodyPr>
          <a:lstStyle/>
          <a:p>
            <a:pPr algn="ctr"/>
            <a:r>
              <a:rPr lang="en-US" sz="2400" dirty="0" smtClean="0"/>
              <a:t>Secure I/O and </a:t>
            </a:r>
          </a:p>
          <a:p>
            <a:pPr algn="ctr"/>
            <a:r>
              <a:rPr lang="en-US" sz="2400" dirty="0" smtClean="0"/>
              <a:t>Micro-Kernel</a:t>
            </a:r>
          </a:p>
        </p:txBody>
      </p:sp>
      <p:sp>
        <p:nvSpPr>
          <p:cNvPr id="34" name="Freeform 2"/>
          <p:cNvSpPr>
            <a:spLocks/>
          </p:cNvSpPr>
          <p:nvPr/>
        </p:nvSpPr>
        <p:spPr bwMode="auto">
          <a:xfrm>
            <a:off x="4401456" y="2011047"/>
            <a:ext cx="4572000" cy="885202"/>
          </a:xfrm>
          <a:custGeom>
            <a:avLst/>
            <a:gdLst/>
            <a:ahLst/>
            <a:cxnLst>
              <a:cxn ang="0">
                <a:pos x="2196" y="58"/>
              </a:cxn>
              <a:cxn ang="0">
                <a:pos x="21600" y="0"/>
              </a:cxn>
              <a:cxn ang="0">
                <a:pos x="21600" y="17383"/>
              </a:cxn>
              <a:cxn ang="0">
                <a:pos x="2196" y="17390"/>
              </a:cxn>
              <a:cxn ang="0">
                <a:pos x="0" y="21600"/>
              </a:cxn>
              <a:cxn ang="0">
                <a:pos x="12" y="3762"/>
              </a:cxn>
              <a:cxn ang="0">
                <a:pos x="2196" y="58"/>
              </a:cxn>
              <a:cxn ang="0">
                <a:pos x="2196" y="58"/>
              </a:cxn>
            </a:cxnLst>
            <a:rect l="0" t="0" r="r" b="b"/>
            <a:pathLst>
              <a:path w="21600" h="21600">
                <a:moveTo>
                  <a:pt x="2196" y="58"/>
                </a:moveTo>
                <a:lnTo>
                  <a:pt x="21600" y="0"/>
                </a:lnTo>
                <a:lnTo>
                  <a:pt x="21600" y="17383"/>
                </a:lnTo>
                <a:lnTo>
                  <a:pt x="2196" y="17390"/>
                </a:lnTo>
                <a:lnTo>
                  <a:pt x="0" y="21600"/>
                </a:lnTo>
                <a:lnTo>
                  <a:pt x="12" y="3762"/>
                </a:lnTo>
                <a:lnTo>
                  <a:pt x="2196" y="58"/>
                </a:lnTo>
                <a:close/>
                <a:moveTo>
                  <a:pt x="2196" y="58"/>
                </a:moveTo>
              </a:path>
            </a:pathLst>
          </a:custGeom>
          <a:gradFill rotWithShape="0">
            <a:gsLst>
              <a:gs pos="0">
                <a:srgbClr val="9CA4E7">
                  <a:alpha val="17999"/>
                </a:srgbClr>
              </a:gs>
              <a:gs pos="15544">
                <a:srgbClr val="AB657A">
                  <a:alpha val="19864"/>
                </a:srgbClr>
              </a:gs>
              <a:gs pos="100000">
                <a:srgbClr val="BA260C">
                  <a:alpha val="29999"/>
                </a:srgbClr>
              </a:gs>
            </a:gsLst>
            <a:lin ang="21360000" scaled="1"/>
          </a:gradFill>
          <a:ln w="25400" cap="flat">
            <a:noFill/>
            <a:miter lim="800000"/>
            <a:headEnd type="none" w="med" len="med"/>
            <a:tailEnd type="none" w="med" len="med"/>
          </a:ln>
        </p:spPr>
        <p:txBody>
          <a:bodyPr lIns="0" tIns="0" rIns="0" bIns="0"/>
          <a:lstStyle/>
          <a:p>
            <a:endParaRPr lang="en-US" dirty="0"/>
          </a:p>
        </p:txBody>
      </p:sp>
      <p:sp>
        <p:nvSpPr>
          <p:cNvPr id="35" name="Rectangle 34"/>
          <p:cNvSpPr/>
          <p:nvPr/>
        </p:nvSpPr>
        <p:spPr>
          <a:xfrm>
            <a:off x="5119662" y="1930656"/>
            <a:ext cx="3657599" cy="830997"/>
          </a:xfrm>
          <a:prstGeom prst="rect">
            <a:avLst/>
          </a:prstGeom>
        </p:spPr>
        <p:txBody>
          <a:bodyPr wrap="square">
            <a:spAutoFit/>
          </a:bodyPr>
          <a:lstStyle/>
          <a:p>
            <a:pPr algn="ctr"/>
            <a:r>
              <a:rPr lang="en-US" sz="2400" dirty="0" smtClean="0"/>
              <a:t>Design </a:t>
            </a:r>
          </a:p>
          <a:p>
            <a:pPr algn="ctr"/>
            <a:r>
              <a:rPr lang="en-US" sz="2400" dirty="0" smtClean="0"/>
              <a:t>Methodologies</a:t>
            </a:r>
            <a:endParaRPr lang="en-US" sz="2400" dirty="0"/>
          </a:p>
        </p:txBody>
      </p:sp>
      <p:sp>
        <p:nvSpPr>
          <p:cNvPr id="36" name="Freeform 2"/>
          <p:cNvSpPr>
            <a:spLocks/>
          </p:cNvSpPr>
          <p:nvPr/>
        </p:nvSpPr>
        <p:spPr bwMode="auto">
          <a:xfrm>
            <a:off x="4386858" y="1249047"/>
            <a:ext cx="4572000" cy="885202"/>
          </a:xfrm>
          <a:custGeom>
            <a:avLst/>
            <a:gdLst/>
            <a:ahLst/>
            <a:cxnLst>
              <a:cxn ang="0">
                <a:pos x="2196" y="58"/>
              </a:cxn>
              <a:cxn ang="0">
                <a:pos x="21600" y="0"/>
              </a:cxn>
              <a:cxn ang="0">
                <a:pos x="21600" y="17383"/>
              </a:cxn>
              <a:cxn ang="0">
                <a:pos x="2196" y="17390"/>
              </a:cxn>
              <a:cxn ang="0">
                <a:pos x="0" y="21600"/>
              </a:cxn>
              <a:cxn ang="0">
                <a:pos x="12" y="3762"/>
              </a:cxn>
              <a:cxn ang="0">
                <a:pos x="2196" y="58"/>
              </a:cxn>
              <a:cxn ang="0">
                <a:pos x="2196" y="58"/>
              </a:cxn>
            </a:cxnLst>
            <a:rect l="0" t="0" r="r" b="b"/>
            <a:pathLst>
              <a:path w="21600" h="21600">
                <a:moveTo>
                  <a:pt x="2196" y="58"/>
                </a:moveTo>
                <a:lnTo>
                  <a:pt x="21600" y="0"/>
                </a:lnTo>
                <a:lnTo>
                  <a:pt x="21600" y="17383"/>
                </a:lnTo>
                <a:lnTo>
                  <a:pt x="2196" y="17390"/>
                </a:lnTo>
                <a:lnTo>
                  <a:pt x="0" y="21600"/>
                </a:lnTo>
                <a:lnTo>
                  <a:pt x="12" y="3762"/>
                </a:lnTo>
                <a:lnTo>
                  <a:pt x="2196" y="58"/>
                </a:lnTo>
                <a:close/>
                <a:moveTo>
                  <a:pt x="2196" y="58"/>
                </a:moveTo>
              </a:path>
            </a:pathLst>
          </a:custGeom>
          <a:gradFill rotWithShape="0">
            <a:gsLst>
              <a:gs pos="0">
                <a:srgbClr val="9CA4E7">
                  <a:alpha val="17999"/>
                </a:srgbClr>
              </a:gs>
              <a:gs pos="15544">
                <a:srgbClr val="AB657A">
                  <a:alpha val="19864"/>
                </a:srgbClr>
              </a:gs>
              <a:gs pos="100000">
                <a:srgbClr val="BA260C">
                  <a:alpha val="29999"/>
                </a:srgbClr>
              </a:gs>
            </a:gsLst>
            <a:lin ang="21360000" scaled="1"/>
          </a:gradFill>
          <a:ln w="25400" cap="flat">
            <a:noFill/>
            <a:miter lim="800000"/>
            <a:headEnd type="none" w="med" len="med"/>
            <a:tailEnd type="none" w="med" len="med"/>
          </a:ln>
        </p:spPr>
        <p:txBody>
          <a:bodyPr lIns="0" tIns="0" rIns="0" bIns="0"/>
          <a:lstStyle/>
          <a:p>
            <a:endParaRPr lang="en-US" dirty="0"/>
          </a:p>
        </p:txBody>
      </p:sp>
      <p:sp>
        <p:nvSpPr>
          <p:cNvPr id="37" name="Rectangle 36"/>
          <p:cNvSpPr/>
          <p:nvPr/>
        </p:nvSpPr>
        <p:spPr>
          <a:xfrm>
            <a:off x="5079406" y="1168656"/>
            <a:ext cx="3657599" cy="830997"/>
          </a:xfrm>
          <a:prstGeom prst="rect">
            <a:avLst/>
          </a:prstGeom>
        </p:spPr>
        <p:txBody>
          <a:bodyPr wrap="square">
            <a:spAutoFit/>
          </a:bodyPr>
          <a:lstStyle/>
          <a:p>
            <a:pPr algn="ctr"/>
            <a:r>
              <a:rPr lang="en-US" sz="2400" dirty="0" smtClean="0"/>
              <a:t>Provably Secure </a:t>
            </a:r>
          </a:p>
          <a:p>
            <a:pPr algn="ctr"/>
            <a:r>
              <a:rPr lang="en-US" sz="2400" dirty="0" smtClean="0"/>
              <a:t>Application Properties</a:t>
            </a:r>
            <a:endParaRPr lang="en-US" sz="2400" dirty="0"/>
          </a:p>
        </p:txBody>
      </p:sp>
      <p:pic>
        <p:nvPicPr>
          <p:cNvPr id="38" name="Picture 3"/>
          <p:cNvPicPr>
            <a:picLocks noChangeArrowheads="1"/>
          </p:cNvPicPr>
          <p:nvPr/>
        </p:nvPicPr>
        <p:blipFill>
          <a:blip r:embed="rId4"/>
          <a:srcRect/>
          <a:stretch>
            <a:fillRect/>
          </a:stretch>
        </p:blipFill>
        <p:spPr bwMode="auto">
          <a:xfrm rot="10800000">
            <a:off x="362858" y="990600"/>
            <a:ext cx="892969" cy="5438180"/>
          </a:xfrm>
          <a:prstGeom prst="rect">
            <a:avLst/>
          </a:prstGeom>
          <a:noFill/>
          <a:ln w="12700" cap="flat">
            <a:noFill/>
            <a:miter lim="800000"/>
            <a:headEnd/>
            <a:tailEnd/>
          </a:ln>
        </p:spPr>
      </p:pic>
    </p:spTree>
    <p:custDataLst>
      <p:tags r:id="rId1"/>
    </p:custDataLst>
    <p:extLst>
      <p:ext uri="{BB962C8B-B14F-4D97-AF65-F5344CB8AC3E}">
        <p14:creationId xmlns:p14="http://schemas.microsoft.com/office/powerpoint/2010/main" val="749380905"/>
      </p:ext>
    </p:extLst>
  </p:cSld>
  <p:clrMapOvr>
    <a:masterClrMapping/>
  </p:clrMapOvr>
  <p:transition xmlns:p14="http://schemas.microsoft.com/office/powerpoint/2010/main" advTm="69300"/>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childTnLst>
                          </p:cTn>
                        </p:par>
                        <p:par>
                          <p:cTn id="45" fill="hold">
                            <p:stCondLst>
                              <p:cond delay="500"/>
                            </p:stCondLst>
                            <p:childTnLst>
                              <p:par>
                                <p:cTn id="46" presetID="1"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left)">
                                      <p:cBhvr>
                                        <p:cTn id="52" dur="500"/>
                                        <p:tgtEl>
                                          <p:spTgt spid="36"/>
                                        </p:tgtEl>
                                      </p:cBhvr>
                                    </p:animEffect>
                                  </p:childTnLst>
                                </p:cTn>
                              </p:par>
                            </p:childTnLst>
                          </p:cTn>
                        </p:par>
                        <p:par>
                          <p:cTn id="53" fill="hold">
                            <p:stCondLst>
                              <p:cond delay="500"/>
                            </p:stCondLst>
                            <p:childTnLst>
                              <p:par>
                                <p:cTn id="54" presetID="1"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p:bldP spid="28" grpId="0" animBg="1"/>
      <p:bldP spid="29" grpId="0" animBg="1"/>
      <p:bldP spid="30" grpId="0" animBg="1"/>
      <p:bldP spid="31" grpId="0"/>
      <p:bldP spid="32" grpId="0"/>
      <p:bldP spid="33" grpId="0"/>
      <p:bldP spid="34" grpId="0" animBg="1"/>
      <p:bldP spid="35" grpId="0"/>
      <p:bldP spid="36" grpId="0" animBg="1"/>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418"/>
            <a:ext cx="8686800" cy="700087"/>
          </a:xfrm>
        </p:spPr>
        <p:txBody>
          <a:bodyPr/>
          <a:lstStyle/>
          <a:p>
            <a:r>
              <a:rPr lang="en-US" dirty="0" smtClean="0"/>
              <a:t>Formalizing Information Flow</a:t>
            </a:r>
            <a:endParaRPr lang="en-US" dirty="0"/>
          </a:p>
        </p:txBody>
      </p:sp>
      <p:sp>
        <p:nvSpPr>
          <p:cNvPr id="3" name="Content Placeholder 2"/>
          <p:cNvSpPr>
            <a:spLocks noGrp="1"/>
          </p:cNvSpPr>
          <p:nvPr>
            <p:ph idx="1"/>
          </p:nvPr>
        </p:nvSpPr>
        <p:spPr>
          <a:xfrm>
            <a:off x="76200" y="990600"/>
            <a:ext cx="9067800" cy="3782199"/>
          </a:xfrm>
        </p:spPr>
        <p:txBody>
          <a:bodyPr>
            <a:normAutofit fontScale="85000" lnSpcReduction="20000"/>
          </a:bodyPr>
          <a:lstStyle/>
          <a:p>
            <a:r>
              <a:rPr lang="en-US" dirty="0" smtClean="0"/>
              <a:t>Trusted vs. </a:t>
            </a:r>
            <a:r>
              <a:rPr lang="en-US" dirty="0" err="1" smtClean="0"/>
              <a:t>Untrusted</a:t>
            </a:r>
            <a:r>
              <a:rPr lang="en-US" dirty="0" smtClean="0"/>
              <a:t> Tasks</a:t>
            </a:r>
          </a:p>
          <a:p>
            <a:pPr lvl="1"/>
            <a:r>
              <a:rPr lang="en-US" dirty="0" smtClean="0">
                <a:solidFill>
                  <a:srgbClr val="0000FF"/>
                </a:solidFill>
              </a:rPr>
              <a:t>Trusted</a:t>
            </a:r>
            <a:r>
              <a:rPr lang="en-US" dirty="0" smtClean="0"/>
              <a:t>: processes which are critical to the correct functionality of the </a:t>
            </a:r>
            <a:r>
              <a:rPr lang="en-US" dirty="0" smtClean="0"/>
              <a:t>systems</a:t>
            </a:r>
            <a:endParaRPr lang="en-US" dirty="0" smtClean="0"/>
          </a:p>
          <a:p>
            <a:pPr lvl="1"/>
            <a:r>
              <a:rPr lang="en-US" dirty="0" smtClean="0">
                <a:solidFill>
                  <a:srgbClr val="FF0000"/>
                </a:solidFill>
              </a:rPr>
              <a:t>Untrusted:</a:t>
            </a:r>
            <a:r>
              <a:rPr lang="en-US" dirty="0" smtClean="0"/>
              <a:t> </a:t>
            </a:r>
            <a:r>
              <a:rPr lang="en-US" dirty="0" smtClean="0"/>
              <a:t>anything </a:t>
            </a:r>
            <a:r>
              <a:rPr lang="en-US" dirty="0" smtClean="0"/>
              <a:t>whose malfunction will not cause a </a:t>
            </a:r>
            <a:r>
              <a:rPr lang="en-US" dirty="0" smtClean="0"/>
              <a:t>problem</a:t>
            </a:r>
            <a:endParaRPr lang="en-US" dirty="0" smtClean="0"/>
          </a:p>
          <a:p>
            <a:r>
              <a:rPr lang="en-US" dirty="0" smtClean="0"/>
              <a:t>Enforce the property of non-interference: </a:t>
            </a:r>
          </a:p>
          <a:p>
            <a:pPr lvl="1"/>
            <a:r>
              <a:rPr lang="en-US" dirty="0" smtClean="0"/>
              <a:t>Verify information never flows from </a:t>
            </a:r>
            <a:r>
              <a:rPr lang="en-US" dirty="0" smtClean="0">
                <a:solidFill>
                  <a:srgbClr val="FF0000"/>
                </a:solidFill>
              </a:rPr>
              <a:t>high</a:t>
            </a:r>
            <a:r>
              <a:rPr lang="en-US" dirty="0" smtClean="0"/>
              <a:t> to </a:t>
            </a:r>
            <a:r>
              <a:rPr lang="en-US" dirty="0" smtClean="0">
                <a:solidFill>
                  <a:srgbClr val="0000FF"/>
                </a:solidFill>
              </a:rPr>
              <a:t>low.</a:t>
            </a:r>
            <a:r>
              <a:rPr lang="en-US" dirty="0" smtClean="0"/>
              <a:t> </a:t>
            </a:r>
          </a:p>
          <a:p>
            <a:pPr lvl="1"/>
            <a:r>
              <a:rPr lang="en-US" dirty="0" err="1" smtClean="0">
                <a:solidFill>
                  <a:srgbClr val="FF0000"/>
                </a:solidFill>
              </a:rPr>
              <a:t>Untrusted</a:t>
            </a:r>
            <a:r>
              <a:rPr lang="en-US" dirty="0" smtClean="0"/>
              <a:t> information is never used to make critical (</a:t>
            </a:r>
            <a:r>
              <a:rPr lang="en-US" dirty="0" smtClean="0">
                <a:solidFill>
                  <a:srgbClr val="0000FF"/>
                </a:solidFill>
              </a:rPr>
              <a:t>trusted</a:t>
            </a:r>
            <a:r>
              <a:rPr lang="en-US" dirty="0" smtClean="0"/>
              <a:t>) decisions nor to determine the schedule (real-time)</a:t>
            </a:r>
          </a:p>
          <a:p>
            <a:r>
              <a:rPr lang="en-US" dirty="0" smtClean="0"/>
              <a:t>Technique for general lattice policies</a:t>
            </a:r>
          </a:p>
          <a:p>
            <a:pPr lvl="1"/>
            <a:r>
              <a:rPr lang="en-US" dirty="0" smtClean="0">
                <a:solidFill>
                  <a:schemeClr val="tx2">
                    <a:lumMod val="75000"/>
                    <a:lumOff val="25000"/>
                  </a:schemeClr>
                </a:solidFill>
              </a:rPr>
              <a:t>e.g., </a:t>
            </a:r>
            <a:r>
              <a:rPr lang="en-US" dirty="0" smtClean="0">
                <a:solidFill>
                  <a:srgbClr val="FF0000"/>
                </a:solidFill>
              </a:rPr>
              <a:t>Secret = High</a:t>
            </a:r>
            <a:r>
              <a:rPr lang="en-US" dirty="0" smtClean="0"/>
              <a:t>, </a:t>
            </a:r>
            <a:r>
              <a:rPr lang="en-US" dirty="0" smtClean="0">
                <a:solidFill>
                  <a:srgbClr val="0000FF"/>
                </a:solidFill>
              </a:rPr>
              <a:t>Unclassified = Low</a:t>
            </a:r>
          </a:p>
          <a:p>
            <a:endParaRPr lang="en-US" dirty="0"/>
          </a:p>
        </p:txBody>
      </p:sp>
      <p:grpSp>
        <p:nvGrpSpPr>
          <p:cNvPr id="14" name="组合 26"/>
          <p:cNvGrpSpPr/>
          <p:nvPr/>
        </p:nvGrpSpPr>
        <p:grpSpPr>
          <a:xfrm>
            <a:off x="1524000" y="4572000"/>
            <a:ext cx="6781800" cy="2057400"/>
            <a:chOff x="1828800" y="4114800"/>
            <a:chExt cx="6781800" cy="2057400"/>
          </a:xfrm>
        </p:grpSpPr>
        <p:grpSp>
          <p:nvGrpSpPr>
            <p:cNvPr id="15" name="Group 96"/>
            <p:cNvGrpSpPr/>
            <p:nvPr/>
          </p:nvGrpSpPr>
          <p:grpSpPr>
            <a:xfrm>
              <a:off x="1828800" y="4114800"/>
              <a:ext cx="6781800" cy="2057400"/>
              <a:chOff x="-228600" y="4267200"/>
              <a:chExt cx="6781800" cy="2057400"/>
            </a:xfrm>
          </p:grpSpPr>
          <p:sp>
            <p:nvSpPr>
              <p:cNvPr id="20" name="Cloud 97"/>
              <p:cNvSpPr/>
              <p:nvPr/>
            </p:nvSpPr>
            <p:spPr>
              <a:xfrm>
                <a:off x="1828800" y="4267200"/>
                <a:ext cx="1326524" cy="1077058"/>
              </a:xfrm>
              <a:prstGeom prst="cloud">
                <a:avLst/>
              </a:prstGeom>
              <a:solidFill>
                <a:schemeClr val="bg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0000"/>
                    </a:solidFill>
                  </a:rPr>
                  <a:t>System</a:t>
                </a:r>
                <a:endParaRPr lang="en-US" sz="1600" b="1" dirty="0">
                  <a:solidFill>
                    <a:srgbClr val="000000"/>
                  </a:solidFill>
                </a:endParaRPr>
              </a:p>
            </p:txBody>
          </p:sp>
          <p:sp>
            <p:nvSpPr>
              <p:cNvPr id="21" name="Rectangle 98"/>
              <p:cNvSpPr/>
              <p:nvPr/>
            </p:nvSpPr>
            <p:spPr>
              <a:xfrm>
                <a:off x="1981200" y="5562600"/>
                <a:ext cx="966989" cy="609600"/>
              </a:xfrm>
              <a:prstGeom prst="rect">
                <a:avLst/>
              </a:prstGeom>
              <a:solidFill>
                <a:schemeClr val="bg1"/>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Which Affects?</a:t>
                </a:r>
                <a:endParaRPr lang="en-US" sz="1600" b="1" dirty="0">
                  <a:solidFill>
                    <a:schemeClr val="tx1"/>
                  </a:solidFill>
                </a:endParaRPr>
              </a:p>
            </p:txBody>
          </p:sp>
          <p:cxnSp>
            <p:nvCxnSpPr>
              <p:cNvPr id="22" name="Straight Arrow Connector 99"/>
              <p:cNvCxnSpPr>
                <a:endCxn id="20" idx="2"/>
              </p:cNvCxnSpPr>
              <p:nvPr/>
            </p:nvCxnSpPr>
            <p:spPr>
              <a:xfrm>
                <a:off x="990600" y="4800600"/>
                <a:ext cx="842315" cy="512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2400" y="4659868"/>
                <a:ext cx="1447800" cy="369332"/>
              </a:xfrm>
              <a:prstGeom prst="rect">
                <a:avLst/>
              </a:prstGeom>
              <a:noFill/>
            </p:spPr>
            <p:txBody>
              <a:bodyPr wrap="square" rtlCol="0">
                <a:spAutoFit/>
              </a:bodyPr>
              <a:lstStyle/>
              <a:p>
                <a:r>
                  <a:rPr lang="en-US" dirty="0" smtClean="0">
                    <a:latin typeface="+mn-lt"/>
                  </a:rPr>
                  <a:t>User Data</a:t>
                </a:r>
                <a:endParaRPr lang="en-US" dirty="0">
                  <a:latin typeface="+mn-lt"/>
                </a:endParaRPr>
              </a:p>
            </p:txBody>
          </p:sp>
          <p:cxnSp>
            <p:nvCxnSpPr>
              <p:cNvPr id="24" name="Straight Arrow Connector 101"/>
              <p:cNvCxnSpPr/>
              <p:nvPr/>
            </p:nvCxnSpPr>
            <p:spPr>
              <a:xfrm>
                <a:off x="3124200" y="4800600"/>
                <a:ext cx="842315"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886200" y="4467999"/>
                <a:ext cx="1676400" cy="646331"/>
              </a:xfrm>
              <a:prstGeom prst="rect">
                <a:avLst/>
              </a:prstGeom>
              <a:noFill/>
            </p:spPr>
            <p:txBody>
              <a:bodyPr wrap="square" rtlCol="0">
                <a:spAutoFit/>
              </a:bodyPr>
              <a:lstStyle/>
              <a:p>
                <a:r>
                  <a:rPr lang="en-US" dirty="0" smtClean="0">
                    <a:latin typeface="+mn-lt"/>
                  </a:rPr>
                  <a:t>OUT </a:t>
                </a:r>
              </a:p>
              <a:p>
                <a:r>
                  <a:rPr lang="en-US" dirty="0" smtClean="0">
                    <a:latin typeface="+mn-lt"/>
                  </a:rPr>
                  <a:t>(Flight Control)</a:t>
                </a:r>
                <a:endParaRPr lang="en-US" dirty="0">
                  <a:latin typeface="+mn-lt"/>
                </a:endParaRPr>
              </a:p>
            </p:txBody>
          </p:sp>
          <p:cxnSp>
            <p:nvCxnSpPr>
              <p:cNvPr id="26" name="Straight Arrow Connector 105"/>
              <p:cNvCxnSpPr/>
              <p:nvPr/>
            </p:nvCxnSpPr>
            <p:spPr>
              <a:xfrm>
                <a:off x="1066800" y="5943600"/>
                <a:ext cx="914400"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52400" y="5726668"/>
                <a:ext cx="914400" cy="369332"/>
              </a:xfrm>
              <a:prstGeom prst="rect">
                <a:avLst/>
              </a:prstGeom>
              <a:noFill/>
            </p:spPr>
            <p:txBody>
              <a:bodyPr wrap="square" rtlCol="0">
                <a:spAutoFit/>
              </a:bodyPr>
              <a:lstStyle/>
              <a:p>
                <a:r>
                  <a:rPr lang="en-US" dirty="0" smtClean="0">
                    <a:solidFill>
                      <a:srgbClr val="3366FF"/>
                    </a:solidFill>
                    <a:latin typeface="+mn-lt"/>
                  </a:rPr>
                  <a:t>Trusted</a:t>
                </a:r>
                <a:endParaRPr lang="en-US" dirty="0">
                  <a:solidFill>
                    <a:srgbClr val="3366FF"/>
                  </a:solidFill>
                  <a:latin typeface="+mn-lt"/>
                </a:endParaRPr>
              </a:p>
            </p:txBody>
          </p:sp>
          <p:cxnSp>
            <p:nvCxnSpPr>
              <p:cNvPr id="28" name="Straight Arrow Connector 107"/>
              <p:cNvCxnSpPr/>
              <p:nvPr/>
            </p:nvCxnSpPr>
            <p:spPr>
              <a:xfrm flipV="1">
                <a:off x="2967685" y="5862271"/>
                <a:ext cx="918515" cy="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886199" y="5571530"/>
                <a:ext cx="2667001" cy="646331"/>
              </a:xfrm>
              <a:prstGeom prst="rect">
                <a:avLst/>
              </a:prstGeom>
              <a:noFill/>
            </p:spPr>
            <p:txBody>
              <a:bodyPr wrap="square" rtlCol="0">
                <a:spAutoFit/>
              </a:bodyPr>
              <a:lstStyle/>
              <a:p>
                <a:r>
                  <a:rPr lang="en-US" dirty="0" smtClean="0">
                    <a:latin typeface="+mn-lt"/>
                  </a:rPr>
                  <a:t>OUT</a:t>
                </a:r>
              </a:p>
              <a:p>
                <a:r>
                  <a:rPr lang="en-US" dirty="0" smtClean="0">
                    <a:latin typeface="+mn-lt"/>
                  </a:rPr>
                  <a:t>(Trusted or Untrusted?)</a:t>
                </a:r>
                <a:endParaRPr lang="en-US" dirty="0">
                  <a:latin typeface="+mn-lt"/>
                </a:endParaRPr>
              </a:p>
            </p:txBody>
          </p:sp>
          <p:cxnSp>
            <p:nvCxnSpPr>
              <p:cNvPr id="30" name="Straight Arrow Connector 110"/>
              <p:cNvCxnSpPr/>
              <p:nvPr/>
            </p:nvCxnSpPr>
            <p:spPr>
              <a:xfrm>
                <a:off x="990600" y="4572000"/>
                <a:ext cx="994715"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28600" y="4355068"/>
                <a:ext cx="1524000" cy="369332"/>
              </a:xfrm>
              <a:prstGeom prst="rect">
                <a:avLst/>
              </a:prstGeom>
              <a:noFill/>
            </p:spPr>
            <p:txBody>
              <a:bodyPr wrap="square" rtlCol="0">
                <a:spAutoFit/>
              </a:bodyPr>
              <a:lstStyle/>
              <a:p>
                <a:r>
                  <a:rPr lang="en-US" dirty="0" smtClean="0">
                    <a:latin typeface="+mn-lt"/>
                  </a:rPr>
                  <a:t>Flight Data</a:t>
                </a:r>
                <a:endParaRPr lang="en-US" dirty="0">
                  <a:latin typeface="+mn-lt"/>
                </a:endParaRPr>
              </a:p>
            </p:txBody>
          </p:sp>
          <p:cxnSp>
            <p:nvCxnSpPr>
              <p:cNvPr id="32" name="Straight Arrow Connector 112"/>
              <p:cNvCxnSpPr/>
              <p:nvPr/>
            </p:nvCxnSpPr>
            <p:spPr>
              <a:xfrm>
                <a:off x="1062685" y="6096000"/>
                <a:ext cx="918515"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76200" y="5955268"/>
                <a:ext cx="1219200" cy="369332"/>
              </a:xfrm>
              <a:prstGeom prst="rect">
                <a:avLst/>
              </a:prstGeom>
              <a:noFill/>
            </p:spPr>
            <p:txBody>
              <a:bodyPr wrap="square" rtlCol="0">
                <a:spAutoFit/>
              </a:bodyPr>
              <a:lstStyle/>
              <a:p>
                <a:r>
                  <a:rPr lang="en-US" dirty="0" smtClean="0">
                    <a:solidFill>
                      <a:srgbClr val="FF0000"/>
                    </a:solidFill>
                    <a:latin typeface="+mn-lt"/>
                  </a:rPr>
                  <a:t>Untrusted</a:t>
                </a:r>
                <a:endParaRPr lang="en-US" dirty="0">
                  <a:solidFill>
                    <a:srgbClr val="FF0000"/>
                  </a:solidFill>
                  <a:latin typeface="+mn-lt"/>
                </a:endParaRPr>
              </a:p>
            </p:txBody>
          </p:sp>
        </p:grpSp>
        <p:cxnSp>
          <p:nvCxnSpPr>
            <p:cNvPr id="16" name="Straight Arrow Connector 51"/>
            <p:cNvCxnSpPr/>
            <p:nvPr/>
          </p:nvCxnSpPr>
          <p:spPr>
            <a:xfrm>
              <a:off x="3429000" y="5486400"/>
              <a:ext cx="609600"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55"/>
            <p:cNvCxnSpPr/>
            <p:nvPr/>
          </p:nvCxnSpPr>
          <p:spPr>
            <a:xfrm rot="5400000">
              <a:off x="3010694" y="5066506"/>
              <a:ext cx="837406" cy="794"/>
            </a:xfrm>
            <a:prstGeom prst="bentConnector3">
              <a:avLst>
                <a:gd name="adj1" fmla="val 50000"/>
              </a:avLst>
            </a:prstGeom>
            <a:ln w="222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8" name="Elbow Connector 56"/>
            <p:cNvCxnSpPr/>
            <p:nvPr/>
          </p:nvCxnSpPr>
          <p:spPr>
            <a:xfrm rot="5400000">
              <a:off x="2971800" y="5029200"/>
              <a:ext cx="1220788" cy="1588"/>
            </a:xfrm>
            <a:prstGeom prst="bentConnector3">
              <a:avLst>
                <a:gd name="adj1" fmla="val 50000"/>
              </a:avLst>
            </a:prstGeom>
            <a:ln w="222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9" name="Straight Arrow Connector 57"/>
            <p:cNvCxnSpPr/>
            <p:nvPr/>
          </p:nvCxnSpPr>
          <p:spPr>
            <a:xfrm>
              <a:off x="3581400" y="5638800"/>
              <a:ext cx="457200" cy="238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4" name="TextBox 33"/>
          <p:cNvSpPr txBox="1"/>
          <p:nvPr/>
        </p:nvSpPr>
        <p:spPr>
          <a:xfrm>
            <a:off x="0" y="6036295"/>
            <a:ext cx="1371600" cy="369332"/>
          </a:xfrm>
          <a:prstGeom prst="rect">
            <a:avLst/>
          </a:prstGeom>
          <a:noFill/>
        </p:spPr>
        <p:txBody>
          <a:bodyPr wrap="square" rtlCol="0">
            <a:spAutoFit/>
          </a:bodyPr>
          <a:lstStyle/>
          <a:p>
            <a:r>
              <a:rPr lang="en-US" dirty="0" smtClean="0">
                <a:solidFill>
                  <a:srgbClr val="3366FF"/>
                </a:solidFill>
                <a:latin typeface="+mn-lt"/>
              </a:rPr>
              <a:t>Unclassified</a:t>
            </a:r>
            <a:endParaRPr lang="en-US" dirty="0">
              <a:solidFill>
                <a:srgbClr val="3366FF"/>
              </a:solidFill>
              <a:latin typeface="+mn-lt"/>
            </a:endParaRPr>
          </a:p>
        </p:txBody>
      </p:sp>
      <p:sp>
        <p:nvSpPr>
          <p:cNvPr id="35" name="TextBox 34"/>
          <p:cNvSpPr txBox="1"/>
          <p:nvPr/>
        </p:nvSpPr>
        <p:spPr>
          <a:xfrm>
            <a:off x="0" y="6264895"/>
            <a:ext cx="1219200" cy="369332"/>
          </a:xfrm>
          <a:prstGeom prst="rect">
            <a:avLst/>
          </a:prstGeom>
          <a:noFill/>
        </p:spPr>
        <p:txBody>
          <a:bodyPr wrap="square" rtlCol="0">
            <a:spAutoFit/>
          </a:bodyPr>
          <a:lstStyle/>
          <a:p>
            <a:r>
              <a:rPr lang="en-US" dirty="0" smtClean="0">
                <a:solidFill>
                  <a:srgbClr val="FF0000"/>
                </a:solidFill>
                <a:latin typeface="+mn-lt"/>
              </a:rPr>
              <a:t>Secret</a:t>
            </a:r>
            <a:endParaRPr lang="en-US" dirty="0">
              <a:solidFill>
                <a:srgbClr val="FF0000"/>
              </a:solidFill>
              <a:latin typeface="+mn-lt"/>
            </a:endParaRPr>
          </a:p>
        </p:txBody>
      </p:sp>
    </p:spTree>
    <p:extLst>
      <p:ext uri="{BB962C8B-B14F-4D97-AF65-F5344CB8AC3E}">
        <p14:creationId xmlns:p14="http://schemas.microsoft.com/office/powerpoint/2010/main" val="3650586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DEFINEDINNAVIGATOR" val="False"/>
  <p:tag name="HOTSPOTTYPE" val="NextSlide"/>
  <p:tag name="BRANCHTO" val="0"/>
</p:tagLst>
</file>

<file path=ppt/tags/tag2.xml><?xml version="1.0" encoding="utf-8"?>
<p:tagLst xmlns:a="http://schemas.openxmlformats.org/drawingml/2006/main" xmlns:r="http://schemas.openxmlformats.org/officeDocument/2006/relationships" xmlns:p="http://schemas.openxmlformats.org/presentationml/2006/main">
  <p:tag name="TIMING" val="|0|0|0|0|0|0|0|0"/>
</p:tagLst>
</file>

<file path=ppt/tags/tag3.xml><?xml version="1.0" encoding="utf-8"?>
<p:tagLst xmlns:a="http://schemas.openxmlformats.org/drawingml/2006/main" xmlns:r="http://schemas.openxmlformats.org/officeDocument/2006/relationships" xmlns:p="http://schemas.openxmlformats.org/presentationml/2006/main">
  <p:tag name="TIMING" val="|0|0|0|0|0|0|0|0"/>
</p:tagLst>
</file>

<file path=ppt/tags/tag4.xml><?xml version="1.0" encoding="utf-8"?>
<p:tagLst xmlns:a="http://schemas.openxmlformats.org/drawingml/2006/main" xmlns:r="http://schemas.openxmlformats.org/officeDocument/2006/relationships" xmlns:p="http://schemas.openxmlformats.org/presentationml/2006/main">
  <p:tag name="TIMING" val="|8"/>
</p:tagLst>
</file>

<file path=ppt/tags/tag5.xml><?xml version="1.0" encoding="utf-8"?>
<p:tagLst xmlns:a="http://schemas.openxmlformats.org/drawingml/2006/main" xmlns:r="http://schemas.openxmlformats.org/officeDocument/2006/relationships" xmlns:p="http://schemas.openxmlformats.org/presentationml/2006/main">
  <p:tag name="TIMING" val="|2.6|2.1|2.2|1.3|0.9|0.7"/>
</p:tagLst>
</file>

<file path=ppt/theme/theme1.xml><?xml version="1.0" encoding="utf-8"?>
<a:theme xmlns:a="http://schemas.openxmlformats.org/drawingml/2006/main" name="ucsd">
  <a:themeElements>
    <a:clrScheme name="expres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spDef>
    <a:lnDef>
      <a:spPr bwMode="auto">
        <a:solidFill>
          <a:schemeClr val="accent1"/>
        </a:solidFill>
        <a:ln w="9525" cap="flat" cmpd="sng" algn="ctr">
          <a:solidFill>
            <a:schemeClr val="tx1"/>
          </a:solidFill>
          <a:prstDash val="solid"/>
          <a:round/>
          <a:headEnd type="none" w="med" len="med"/>
          <a:tailEnd type="arrow"/>
        </a:ln>
        <a:effectLst/>
      </a:spPr>
      <a:bodyPr/>
      <a:lstStyle/>
    </a:lnDef>
  </a:objectDefaults>
  <a:extraClrSchemeLst>
    <a:extraClrScheme>
      <a:clrScheme name="expres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expres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expres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expres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expres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expres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ucsd</Template>
  <TotalTime>5649</TotalTime>
  <Words>3946</Words>
  <Application>Microsoft Macintosh PowerPoint</Application>
  <PresentationFormat>Letter Paper (8.5x11 in)</PresentationFormat>
  <Paragraphs>615</Paragraphs>
  <Slides>29</Slides>
  <Notes>23</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29</vt:i4>
      </vt:variant>
    </vt:vector>
  </HeadingPairs>
  <TitlesOfParts>
    <vt:vector size="33" baseType="lpstr">
      <vt:lpstr>ucsd</vt:lpstr>
      <vt:lpstr>Microsoft Equation</vt:lpstr>
      <vt:lpstr>Equation</vt:lpstr>
      <vt:lpstr>公式</vt:lpstr>
      <vt:lpstr>Simultaneous Information Flow Security and Circuit Redundancy in Boolean Gates</vt:lpstr>
      <vt:lpstr>Embedded Everywhere</vt:lpstr>
      <vt:lpstr>Security is Important</vt:lpstr>
      <vt:lpstr>Security is Expensive</vt:lpstr>
      <vt:lpstr>Security is Hard (and getting worse)</vt:lpstr>
      <vt:lpstr>Previous Approaches to Secure Systems</vt:lpstr>
      <vt:lpstr>Properties Cross Abstractions</vt:lpstr>
      <vt:lpstr>Our Approach to Secure Systems</vt:lpstr>
      <vt:lpstr>Formalizing Information Flow</vt:lpstr>
      <vt:lpstr>Information Flow: Inverter</vt:lpstr>
      <vt:lpstr>Gate Level Information Flow Tracking</vt:lpstr>
      <vt:lpstr>Gate Level Information Flow Tracking</vt:lpstr>
      <vt:lpstr>Does this low level tracking help?</vt:lpstr>
      <vt:lpstr>Safely Resetting the Counter </vt:lpstr>
      <vt:lpstr>GLIFT Composition</vt:lpstr>
      <vt:lpstr>Execution Lease Architecture</vt:lpstr>
      <vt:lpstr>Secure I/O (I2C)</vt:lpstr>
      <vt:lpstr>Full System</vt:lpstr>
      <vt:lpstr>Generating GLIFT Logic</vt:lpstr>
      <vt:lpstr>GLIFT Logic Composition</vt:lpstr>
      <vt:lpstr>“Naïve” GLIFT Encoding</vt:lpstr>
      <vt:lpstr>Improved GLIFT Encoding</vt:lpstr>
      <vt:lpstr>Naïve vs Improved GLIFT Encoding</vt:lpstr>
      <vt:lpstr>Separation of GLIFT Logic</vt:lpstr>
      <vt:lpstr>And Circuit Redundancy…</vt:lpstr>
      <vt:lpstr>Area Results</vt:lpstr>
      <vt:lpstr>Delay Results</vt:lpstr>
      <vt:lpstr>Simulation Time Results</vt:lpstr>
      <vt:lpstr>Conclusion</vt:lpstr>
    </vt:vector>
  </TitlesOfParts>
  <Manager/>
  <Company>UCSD</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subject/>
  <dc:creator>Shahnam Mirzaei</dc:creator>
  <cp:keywords/>
  <dc:description/>
  <cp:lastModifiedBy>Ryan Kastner</cp:lastModifiedBy>
  <cp:revision>127</cp:revision>
  <cp:lastPrinted>2002-10-08T04:18:19Z</cp:lastPrinted>
  <dcterms:created xsi:type="dcterms:W3CDTF">2010-01-14T15:27:50Z</dcterms:created>
  <dcterms:modified xsi:type="dcterms:W3CDTF">2012-11-07T21:54:48Z</dcterms:modified>
  <cp:category/>
</cp:coreProperties>
</file>